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9" r:id="rId3"/>
    <p:sldId id="262" r:id="rId4"/>
    <p:sldId id="292" r:id="rId5"/>
    <p:sldId id="272" r:id="rId6"/>
    <p:sldId id="293" r:id="rId7"/>
    <p:sldId id="294" r:id="rId8"/>
    <p:sldId id="274" r:id="rId9"/>
    <p:sldId id="273" r:id="rId10"/>
    <p:sldId id="296" r:id="rId11"/>
    <p:sldId id="275" r:id="rId12"/>
    <p:sldId id="276" r:id="rId13"/>
    <p:sldId id="264" r:id="rId14"/>
    <p:sldId id="297" r:id="rId15"/>
    <p:sldId id="298" r:id="rId16"/>
    <p:sldId id="277" r:id="rId17"/>
    <p:sldId id="278" r:id="rId18"/>
    <p:sldId id="279" r:id="rId19"/>
    <p:sldId id="280" r:id="rId20"/>
    <p:sldId id="281" r:id="rId21"/>
    <p:sldId id="282" r:id="rId22"/>
    <p:sldId id="291" r:id="rId23"/>
    <p:sldId id="300" r:id="rId24"/>
    <p:sldId id="299" r:id="rId25"/>
    <p:sldId id="301" r:id="rId26"/>
    <p:sldId id="284" r:id="rId27"/>
    <p:sldId id="286" r:id="rId28"/>
    <p:sldId id="302" r:id="rId29"/>
    <p:sldId id="303" r:id="rId30"/>
    <p:sldId id="304" r:id="rId31"/>
    <p:sldId id="285" r:id="rId32"/>
  </p:sldIdLst>
  <p:sldSz cx="24384000" cy="13716000"/>
  <p:notesSz cx="6797675" cy="9926638"/>
  <p:defaultTextStyle>
    <a:defPPr>
      <a:defRPr lang="es-ES"/>
    </a:defPPr>
    <a:lvl1pPr algn="l" defTabSz="819150" rtl="0" fontAlgn="base">
      <a:spcBef>
        <a:spcPct val="0"/>
      </a:spcBef>
      <a:spcAft>
        <a:spcPct val="0"/>
      </a:spcAft>
      <a:defRPr sz="5000" kern="1200">
        <a:solidFill>
          <a:srgbClr val="535353"/>
        </a:solidFill>
        <a:latin typeface="Arial" charset="0"/>
        <a:ea typeface="Gill Sans Light"/>
        <a:cs typeface="Arial" charset="0"/>
        <a:sym typeface="Gill Sans Light"/>
      </a:defRPr>
    </a:lvl1pPr>
    <a:lvl2pPr marL="455613" indent="-227013" algn="l" defTabSz="819150" rtl="0" fontAlgn="base">
      <a:spcBef>
        <a:spcPct val="0"/>
      </a:spcBef>
      <a:spcAft>
        <a:spcPct val="0"/>
      </a:spcAft>
      <a:defRPr sz="5000" kern="1200">
        <a:solidFill>
          <a:srgbClr val="535353"/>
        </a:solidFill>
        <a:latin typeface="Arial" charset="0"/>
        <a:ea typeface="Gill Sans Light"/>
        <a:cs typeface="Arial" charset="0"/>
        <a:sym typeface="Gill Sans Light"/>
      </a:defRPr>
    </a:lvl2pPr>
    <a:lvl3pPr marL="912813" indent="-455613" algn="l" defTabSz="819150" rtl="0" fontAlgn="base">
      <a:spcBef>
        <a:spcPct val="0"/>
      </a:spcBef>
      <a:spcAft>
        <a:spcPct val="0"/>
      </a:spcAft>
      <a:defRPr sz="5000" kern="1200">
        <a:solidFill>
          <a:srgbClr val="535353"/>
        </a:solidFill>
        <a:latin typeface="Arial" charset="0"/>
        <a:ea typeface="Gill Sans Light"/>
        <a:cs typeface="Arial" charset="0"/>
        <a:sym typeface="Gill Sans Light"/>
      </a:defRPr>
    </a:lvl3pPr>
    <a:lvl4pPr marL="1370013" indent="-684213" algn="l" defTabSz="819150" rtl="0" fontAlgn="base">
      <a:spcBef>
        <a:spcPct val="0"/>
      </a:spcBef>
      <a:spcAft>
        <a:spcPct val="0"/>
      </a:spcAft>
      <a:defRPr sz="5000" kern="1200">
        <a:solidFill>
          <a:srgbClr val="535353"/>
        </a:solidFill>
        <a:latin typeface="Arial" charset="0"/>
        <a:ea typeface="Gill Sans Light"/>
        <a:cs typeface="Arial" charset="0"/>
        <a:sym typeface="Gill Sans Light"/>
      </a:defRPr>
    </a:lvl4pPr>
    <a:lvl5pPr marL="1827213" indent="-912813" algn="l" defTabSz="819150" rtl="0" fontAlgn="base">
      <a:spcBef>
        <a:spcPct val="0"/>
      </a:spcBef>
      <a:spcAft>
        <a:spcPct val="0"/>
      </a:spcAft>
      <a:defRPr sz="5000" kern="1200">
        <a:solidFill>
          <a:srgbClr val="535353"/>
        </a:solidFill>
        <a:latin typeface="Arial" charset="0"/>
        <a:ea typeface="Gill Sans Light"/>
        <a:cs typeface="Arial" charset="0"/>
        <a:sym typeface="Gill Sans Light"/>
      </a:defRPr>
    </a:lvl5pPr>
    <a:lvl6pPr marL="2286000" algn="l" defTabSz="914400" rtl="0" eaLnBrk="1" latinLnBrk="0" hangingPunct="1">
      <a:defRPr sz="5000" kern="1200">
        <a:solidFill>
          <a:srgbClr val="535353"/>
        </a:solidFill>
        <a:latin typeface="Arial" charset="0"/>
        <a:ea typeface="Gill Sans Light"/>
        <a:cs typeface="Arial" charset="0"/>
        <a:sym typeface="Gill Sans Light"/>
      </a:defRPr>
    </a:lvl6pPr>
    <a:lvl7pPr marL="2743200" algn="l" defTabSz="914400" rtl="0" eaLnBrk="1" latinLnBrk="0" hangingPunct="1">
      <a:defRPr sz="5000" kern="1200">
        <a:solidFill>
          <a:srgbClr val="535353"/>
        </a:solidFill>
        <a:latin typeface="Arial" charset="0"/>
        <a:ea typeface="Gill Sans Light"/>
        <a:cs typeface="Arial" charset="0"/>
        <a:sym typeface="Gill Sans Light"/>
      </a:defRPr>
    </a:lvl7pPr>
    <a:lvl8pPr marL="3200400" algn="l" defTabSz="914400" rtl="0" eaLnBrk="1" latinLnBrk="0" hangingPunct="1">
      <a:defRPr sz="5000" kern="1200">
        <a:solidFill>
          <a:srgbClr val="535353"/>
        </a:solidFill>
        <a:latin typeface="Arial" charset="0"/>
        <a:ea typeface="Gill Sans Light"/>
        <a:cs typeface="Arial" charset="0"/>
        <a:sym typeface="Gill Sans Light"/>
      </a:defRPr>
    </a:lvl8pPr>
    <a:lvl9pPr marL="3657600" algn="l" defTabSz="914400" rtl="0" eaLnBrk="1" latinLnBrk="0" hangingPunct="1">
      <a:defRPr sz="5000" kern="1200">
        <a:solidFill>
          <a:srgbClr val="535353"/>
        </a:solidFill>
        <a:latin typeface="Arial" charset="0"/>
        <a:ea typeface="Gill Sans Light"/>
        <a:cs typeface="Arial" charset="0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0"/>
  </p:normalViewPr>
  <p:slideViewPr>
    <p:cSldViewPr>
      <p:cViewPr varScale="1">
        <p:scale>
          <a:sx n="27" d="100"/>
          <a:sy n="27" d="100"/>
        </p:scale>
        <p:origin x="-624" y="-91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Gill Sans Ligh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Gill Sans Light"/>
              </a:defRPr>
            </a:lvl1pPr>
          </a:lstStyle>
          <a:p>
            <a:pPr>
              <a:defRPr/>
            </a:pPr>
            <a:fld id="{0FE63188-5B50-41E7-937E-384A604EB86D}" type="datetimeFigureOut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Gill Sans Ligh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Gill Sans Light"/>
              </a:defRPr>
            </a:lvl1pPr>
          </a:lstStyle>
          <a:p>
            <a:pPr>
              <a:defRPr/>
            </a:pPr>
            <a:fld id="{1DC46692-504D-40CD-9021-B9F9C00C7B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16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900" y="744538"/>
            <a:ext cx="6619875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3315" name="Shape 117"/>
          <p:cNvSpPr>
            <a:spLocks noGrp="1"/>
          </p:cNvSpPr>
          <p:nvPr>
            <p:ph type="body" sz="quarter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lnSpc>
        <a:spcPct val="118000"/>
      </a:lnSpc>
      <a:spcBef>
        <a:spcPct val="30000"/>
      </a:spcBef>
      <a:spcAft>
        <a:spcPct val="0"/>
      </a:spcAft>
      <a:defRPr sz="21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5613" rtl="0" eaLnBrk="0" fontAlgn="base" hangingPunct="0">
      <a:lnSpc>
        <a:spcPct val="118000"/>
      </a:lnSpc>
      <a:spcBef>
        <a:spcPct val="30000"/>
      </a:spcBef>
      <a:spcAft>
        <a:spcPct val="0"/>
      </a:spcAft>
      <a:defRPr sz="21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5613" rtl="0" eaLnBrk="0" fontAlgn="base" hangingPunct="0">
      <a:lnSpc>
        <a:spcPct val="118000"/>
      </a:lnSpc>
      <a:spcBef>
        <a:spcPct val="30000"/>
      </a:spcBef>
      <a:spcAft>
        <a:spcPct val="0"/>
      </a:spcAft>
      <a:defRPr sz="21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5613" rtl="0" eaLnBrk="0" fontAlgn="base" hangingPunct="0">
      <a:lnSpc>
        <a:spcPct val="118000"/>
      </a:lnSpc>
      <a:spcBef>
        <a:spcPct val="30000"/>
      </a:spcBef>
      <a:spcAft>
        <a:spcPct val="0"/>
      </a:spcAft>
      <a:defRPr sz="21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5613" rtl="0" eaLnBrk="0" fontAlgn="base" hangingPunct="0">
      <a:lnSpc>
        <a:spcPct val="118000"/>
      </a:lnSpc>
      <a:spcBef>
        <a:spcPct val="30000"/>
      </a:spcBef>
      <a:spcAft>
        <a:spcPct val="0"/>
      </a:spcAft>
      <a:defRPr sz="21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2951" defTabSz="45718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39" defTabSz="45718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29" defTabSz="45718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19" defTabSz="45718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</p:spPr>
        <p:txBody>
          <a:bodyPr wrap="none" lIns="0" tIns="0" rIns="0" bIns="0" anchor="ctr"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28800" y="4260859"/>
            <a:ext cx="20726400" cy="29400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5BC9-DE00-477E-8B49-CC87BEA1B74D}" type="datetimeFigureOut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9D1A0-8B7A-4F5F-A207-D121FE7829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A755-E044-4035-AAFF-139411F463A4}" type="datetimeFigureOut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4745-5734-40DF-9B85-B4B99919A8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172F-B691-4583-9C8B-FC140C587239}" type="datetimeFigureOut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7E3B-9513-438C-815F-C3A00422B5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0378D-D9BB-421A-BA5E-381BAE0A083D}" type="datetimeFigureOut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255E2-6453-4934-913A-2C42B4023B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6168" y="8813809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5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90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3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80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26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7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15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61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AFB6-ACF5-48A5-95C5-709D5828E920}" type="datetimeFigureOut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ECF9-9FE9-4793-B583-A943C36BBC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51200" y="6400809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2715200" y="6400809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11D7-6EE9-49E9-923A-32767AA421FD}" type="datetimeFigureOut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C1C44-A103-4D6F-8DEE-90608E8068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52" indent="0">
              <a:buNone/>
              <a:defRPr sz="4800" b="1"/>
            </a:lvl2pPr>
            <a:lvl3pPr marL="2176904" indent="0">
              <a:buNone/>
              <a:defRPr sz="4300" b="1"/>
            </a:lvl3pPr>
            <a:lvl4pPr marL="3265357" indent="0">
              <a:buNone/>
              <a:defRPr sz="3800" b="1"/>
            </a:lvl4pPr>
            <a:lvl5pPr marL="4353809" indent="0">
              <a:buNone/>
              <a:defRPr sz="3800" b="1"/>
            </a:lvl5pPr>
            <a:lvl6pPr marL="5442261" indent="0">
              <a:buNone/>
              <a:defRPr sz="3800" b="1"/>
            </a:lvl6pPr>
            <a:lvl7pPr marL="6530713" indent="0">
              <a:buNone/>
              <a:defRPr sz="3800" b="1"/>
            </a:lvl7pPr>
            <a:lvl8pPr marL="7619159" indent="0">
              <a:buNone/>
              <a:defRPr sz="3800" b="1"/>
            </a:lvl8pPr>
            <a:lvl9pPr marL="8707616" indent="0">
              <a:buNone/>
              <a:defRPr sz="3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2386745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52" indent="0">
              <a:buNone/>
              <a:defRPr sz="4800" b="1"/>
            </a:lvl2pPr>
            <a:lvl3pPr marL="2176904" indent="0">
              <a:buNone/>
              <a:defRPr sz="4300" b="1"/>
            </a:lvl3pPr>
            <a:lvl4pPr marL="3265357" indent="0">
              <a:buNone/>
              <a:defRPr sz="3800" b="1"/>
            </a:lvl4pPr>
            <a:lvl5pPr marL="4353809" indent="0">
              <a:buNone/>
              <a:defRPr sz="3800" b="1"/>
            </a:lvl5pPr>
            <a:lvl6pPr marL="5442261" indent="0">
              <a:buNone/>
              <a:defRPr sz="3800" b="1"/>
            </a:lvl6pPr>
            <a:lvl7pPr marL="6530713" indent="0">
              <a:buNone/>
              <a:defRPr sz="3800" b="1"/>
            </a:lvl7pPr>
            <a:lvl8pPr marL="7619159" indent="0">
              <a:buNone/>
              <a:defRPr sz="3800" b="1"/>
            </a:lvl8pPr>
            <a:lvl9pPr marL="8707616" indent="0">
              <a:buNone/>
              <a:defRPr sz="3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2386745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9194-A4C6-459B-BA78-11659C8A77E2}" type="datetimeFigureOut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02E5-F285-4501-98BC-8E1EA9BF4B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73D6-90F3-42E8-BC18-5EE2514ADBBE}" type="datetimeFigureOut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8E59-B550-4F3B-ADFD-C5E57D9D70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084F1-79E5-40EE-9286-AEF7F70A62F8}" type="datetimeFigureOut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E7C2-F051-40DB-9C2B-B415ACD016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533467" y="546109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52" indent="0">
              <a:buNone/>
              <a:defRPr sz="2900"/>
            </a:lvl2pPr>
            <a:lvl3pPr marL="2176904" indent="0">
              <a:buNone/>
              <a:defRPr sz="2400"/>
            </a:lvl3pPr>
            <a:lvl4pPr marL="3265357" indent="0">
              <a:buNone/>
              <a:defRPr sz="2100"/>
            </a:lvl4pPr>
            <a:lvl5pPr marL="4353809" indent="0">
              <a:buNone/>
              <a:defRPr sz="2100"/>
            </a:lvl5pPr>
            <a:lvl6pPr marL="5442261" indent="0">
              <a:buNone/>
              <a:defRPr sz="2100"/>
            </a:lvl6pPr>
            <a:lvl7pPr marL="6530713" indent="0">
              <a:buNone/>
              <a:defRPr sz="2100"/>
            </a:lvl7pPr>
            <a:lvl8pPr marL="7619159" indent="0">
              <a:buNone/>
              <a:defRPr sz="2100"/>
            </a:lvl8pPr>
            <a:lvl9pPr marL="8707616" indent="0">
              <a:buNone/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AF8B-0180-464A-ADBB-311E1BB38373}" type="datetimeFigureOut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AF17-A00A-4346-A146-0A0900904E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 rtlCol="0">
            <a:normAutofit/>
          </a:bodyPr>
          <a:lstStyle>
            <a:lvl1pPr marL="0" indent="0">
              <a:buNone/>
              <a:defRPr sz="7600"/>
            </a:lvl1pPr>
            <a:lvl2pPr marL="1088452" indent="0">
              <a:buNone/>
              <a:defRPr sz="6700"/>
            </a:lvl2pPr>
            <a:lvl3pPr marL="2176904" indent="0">
              <a:buNone/>
              <a:defRPr sz="5700"/>
            </a:lvl3pPr>
            <a:lvl4pPr marL="3265357" indent="0">
              <a:buNone/>
              <a:defRPr sz="4800"/>
            </a:lvl4pPr>
            <a:lvl5pPr marL="4353809" indent="0">
              <a:buNone/>
              <a:defRPr sz="4800"/>
            </a:lvl5pPr>
            <a:lvl6pPr marL="5442261" indent="0">
              <a:buNone/>
              <a:defRPr sz="4800"/>
            </a:lvl6pPr>
            <a:lvl7pPr marL="6530713" indent="0">
              <a:buNone/>
              <a:defRPr sz="4800"/>
            </a:lvl7pPr>
            <a:lvl8pPr marL="7619159" indent="0">
              <a:buNone/>
              <a:defRPr sz="4800"/>
            </a:lvl8pPr>
            <a:lvl9pPr marL="8707616" indent="0">
              <a:buNone/>
              <a:defRPr sz="48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52" indent="0">
              <a:buNone/>
              <a:defRPr sz="2900"/>
            </a:lvl2pPr>
            <a:lvl3pPr marL="2176904" indent="0">
              <a:buNone/>
              <a:defRPr sz="2400"/>
            </a:lvl3pPr>
            <a:lvl4pPr marL="3265357" indent="0">
              <a:buNone/>
              <a:defRPr sz="2100"/>
            </a:lvl4pPr>
            <a:lvl5pPr marL="4353809" indent="0">
              <a:buNone/>
              <a:defRPr sz="2100"/>
            </a:lvl5pPr>
            <a:lvl6pPr marL="5442261" indent="0">
              <a:buNone/>
              <a:defRPr sz="2100"/>
            </a:lvl6pPr>
            <a:lvl7pPr marL="6530713" indent="0">
              <a:buNone/>
              <a:defRPr sz="2100"/>
            </a:lvl7pPr>
            <a:lvl8pPr marL="7619159" indent="0">
              <a:buNone/>
              <a:defRPr sz="2100"/>
            </a:lvl8pPr>
            <a:lvl9pPr marL="8707616" indent="0">
              <a:buNone/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F9DE3-632A-46F8-A058-AB32253AB72F}" type="datetimeFigureOut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E3D19-E4D0-4697-BF1D-715A0EC119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219200" y="549275"/>
            <a:ext cx="2194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7690" tIns="108845" rIns="217690" bIns="108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1219200" y="3200400"/>
            <a:ext cx="21945600" cy="90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7690" tIns="108845" rIns="217690" bIns="108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219200" y="12712700"/>
            <a:ext cx="5689600" cy="730250"/>
          </a:xfrm>
          <a:prstGeom prst="rect">
            <a:avLst/>
          </a:prstGeom>
        </p:spPr>
        <p:txBody>
          <a:bodyPr vert="horz" lIns="217690" tIns="108845" rIns="217690" bIns="108845" rtlCol="0" anchor="ctr"/>
          <a:lstStyle>
            <a:lvl1pPr algn="l" defTabSz="820701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48F285-9FEB-4410-8DB4-32F7118600CA}" type="datetimeFigureOut">
              <a:rPr lang="es-ES"/>
              <a:pPr>
                <a:defRPr/>
              </a:pPr>
              <a:t>11/04/2017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331200" y="12712700"/>
            <a:ext cx="7721600" cy="730250"/>
          </a:xfrm>
          <a:prstGeom prst="rect">
            <a:avLst/>
          </a:prstGeom>
        </p:spPr>
        <p:txBody>
          <a:bodyPr vert="horz" lIns="217690" tIns="108845" rIns="217690" bIns="108845" rtlCol="0" anchor="ctr"/>
          <a:lstStyle>
            <a:lvl1pPr algn="ctr" defTabSz="820701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475200" y="12712700"/>
            <a:ext cx="5689600" cy="730250"/>
          </a:xfrm>
          <a:prstGeom prst="rect">
            <a:avLst/>
          </a:prstGeom>
        </p:spPr>
        <p:txBody>
          <a:bodyPr vert="horz" lIns="217690" tIns="108845" rIns="217690" bIns="108845" rtlCol="0" anchor="ctr"/>
          <a:lstStyle>
            <a:lvl1pPr algn="r" defTabSz="820701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7EE82E-E1FF-46A0-8FE7-425110B9F0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2176463" rtl="0" eaLnBrk="0" fontAlgn="base" hangingPunct="0">
        <a:spcBef>
          <a:spcPct val="0"/>
        </a:spcBef>
        <a:spcAft>
          <a:spcPct val="0"/>
        </a:spcAft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176463" rtl="0" eaLnBrk="0" fontAlgn="base" hangingPunct="0">
        <a:spcBef>
          <a:spcPct val="0"/>
        </a:spcBef>
        <a:spcAft>
          <a:spcPct val="0"/>
        </a:spcAft>
        <a:defRPr sz="10500">
          <a:solidFill>
            <a:schemeClr val="tx1"/>
          </a:solidFill>
          <a:latin typeface="Calibri" pitchFamily="34" charset="0"/>
        </a:defRPr>
      </a:lvl2pPr>
      <a:lvl3pPr algn="ctr" defTabSz="2176463" rtl="0" eaLnBrk="0" fontAlgn="base" hangingPunct="0">
        <a:spcBef>
          <a:spcPct val="0"/>
        </a:spcBef>
        <a:spcAft>
          <a:spcPct val="0"/>
        </a:spcAft>
        <a:defRPr sz="10500">
          <a:solidFill>
            <a:schemeClr val="tx1"/>
          </a:solidFill>
          <a:latin typeface="Calibri" pitchFamily="34" charset="0"/>
        </a:defRPr>
      </a:lvl3pPr>
      <a:lvl4pPr algn="ctr" defTabSz="2176463" rtl="0" eaLnBrk="0" fontAlgn="base" hangingPunct="0">
        <a:spcBef>
          <a:spcPct val="0"/>
        </a:spcBef>
        <a:spcAft>
          <a:spcPct val="0"/>
        </a:spcAft>
        <a:defRPr sz="10500">
          <a:solidFill>
            <a:schemeClr val="tx1"/>
          </a:solidFill>
          <a:latin typeface="Calibri" pitchFamily="34" charset="0"/>
        </a:defRPr>
      </a:lvl4pPr>
      <a:lvl5pPr algn="ctr" defTabSz="2176463" rtl="0" eaLnBrk="0" fontAlgn="base" hangingPunct="0">
        <a:spcBef>
          <a:spcPct val="0"/>
        </a:spcBef>
        <a:spcAft>
          <a:spcPct val="0"/>
        </a:spcAft>
        <a:defRPr sz="10500">
          <a:solidFill>
            <a:schemeClr val="tx1"/>
          </a:solidFill>
          <a:latin typeface="Calibri" pitchFamily="34" charset="0"/>
        </a:defRPr>
      </a:lvl5pPr>
      <a:lvl6pPr marL="457200" algn="ctr" defTabSz="2176463" rtl="0" fontAlgn="base">
        <a:spcBef>
          <a:spcPct val="0"/>
        </a:spcBef>
        <a:spcAft>
          <a:spcPct val="0"/>
        </a:spcAft>
        <a:defRPr sz="10500">
          <a:solidFill>
            <a:schemeClr val="tx1"/>
          </a:solidFill>
          <a:latin typeface="Calibri" pitchFamily="34" charset="0"/>
        </a:defRPr>
      </a:lvl6pPr>
      <a:lvl7pPr marL="914400" algn="ctr" defTabSz="2176463" rtl="0" fontAlgn="base">
        <a:spcBef>
          <a:spcPct val="0"/>
        </a:spcBef>
        <a:spcAft>
          <a:spcPct val="0"/>
        </a:spcAft>
        <a:defRPr sz="10500">
          <a:solidFill>
            <a:schemeClr val="tx1"/>
          </a:solidFill>
          <a:latin typeface="Calibri" pitchFamily="34" charset="0"/>
        </a:defRPr>
      </a:lvl7pPr>
      <a:lvl8pPr marL="1371600" algn="ctr" defTabSz="2176463" rtl="0" fontAlgn="base">
        <a:spcBef>
          <a:spcPct val="0"/>
        </a:spcBef>
        <a:spcAft>
          <a:spcPct val="0"/>
        </a:spcAft>
        <a:defRPr sz="10500">
          <a:solidFill>
            <a:schemeClr val="tx1"/>
          </a:solidFill>
          <a:latin typeface="Calibri" pitchFamily="34" charset="0"/>
        </a:defRPr>
      </a:lvl8pPr>
      <a:lvl9pPr marL="1828800" algn="ctr" defTabSz="2176463" rtl="0" fontAlgn="base">
        <a:spcBef>
          <a:spcPct val="0"/>
        </a:spcBef>
        <a:spcAft>
          <a:spcPct val="0"/>
        </a:spcAft>
        <a:defRPr sz="10500">
          <a:solidFill>
            <a:schemeClr val="tx1"/>
          </a:solidFill>
          <a:latin typeface="Calibri" pitchFamily="34" charset="0"/>
        </a:defRPr>
      </a:lvl9pPr>
    </p:titleStyle>
    <p:bodyStyle>
      <a:lvl1pPr marL="815975" indent="-815975" algn="l" defTabSz="2176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75" indent="-679450" algn="l" defTabSz="2176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975" indent="-542925" algn="l" defTabSz="2176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8413" indent="-542925" algn="l" defTabSz="2176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38" indent="-542925" algn="l" defTabSz="21764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487" indent="-544226" algn="l" defTabSz="217690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937" indent="-544226" algn="l" defTabSz="217690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389" indent="-544226" algn="l" defTabSz="217690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839" indent="-544226" algn="l" defTabSz="217690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1769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52" algn="l" defTabSz="21769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904" algn="l" defTabSz="21769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357" algn="l" defTabSz="21769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809" algn="l" defTabSz="21769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261" algn="l" defTabSz="21769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713" algn="l" defTabSz="21769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159" algn="l" defTabSz="21769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616" algn="l" defTabSz="21769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9"/>
          <p:cNvSpPr>
            <a:spLocks noChangeArrowheads="1"/>
          </p:cNvSpPr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rgbClr val="C61B13"/>
          </a:solidFill>
          <a:ln w="12700">
            <a:noFill/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hangingPunct="0"/>
            <a:r>
              <a:rPr lang="es-ES" sz="6000">
                <a:solidFill>
                  <a:srgbClr val="FFFFFF"/>
                </a:solidFill>
                <a:latin typeface="Gill Sans Light"/>
                <a:cs typeface="Gill Sans Light"/>
              </a:rPr>
              <a:t>JORNADA TEA Y ADOLESCENCIA</a:t>
            </a:r>
          </a:p>
          <a:p>
            <a:pPr hangingPunct="0"/>
            <a:r>
              <a:rPr lang="es-ES" sz="6000">
                <a:solidFill>
                  <a:srgbClr val="FFFFFF"/>
                </a:solidFill>
                <a:latin typeface="Gill Sans Light"/>
                <a:cs typeface="Gill Sans Light"/>
              </a:rPr>
              <a:t>        </a:t>
            </a: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r>
              <a:rPr lang="es-ES" sz="6000">
                <a:solidFill>
                  <a:srgbClr val="FFFFFF"/>
                </a:solidFill>
                <a:latin typeface="Gill Sans Light"/>
                <a:cs typeface="Gill Sans Light"/>
              </a:rPr>
              <a:t>		</a:t>
            </a:r>
          </a:p>
          <a:p>
            <a:pPr hangingPunct="0"/>
            <a:r>
              <a:rPr lang="es-ES" sz="6000">
                <a:solidFill>
                  <a:srgbClr val="FFFFFF"/>
                </a:solidFill>
                <a:latin typeface="Gill Sans Light"/>
                <a:cs typeface="Gill Sans Light"/>
              </a:rPr>
              <a:t>	</a:t>
            </a:r>
            <a:r>
              <a:rPr lang="es-ES" sz="6600" b="1">
                <a:solidFill>
                  <a:srgbClr val="FFFFFF"/>
                </a:solidFill>
                <a:latin typeface="Gill Sans Light"/>
                <a:cs typeface="Gill Sans Light"/>
              </a:rPr>
              <a:t>ACCESIBILIDAD COGNITIVA</a:t>
            </a: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r>
              <a:rPr lang="es-ES" sz="4800">
                <a:solidFill>
                  <a:srgbClr val="FFFFFF"/>
                </a:solidFill>
                <a:latin typeface="Gill Sans Light"/>
                <a:cs typeface="Gill Sans Light"/>
              </a:rPr>
              <a:t>			JORNADAS TEA Y ADOLESCENCIA</a:t>
            </a:r>
          </a:p>
          <a:p>
            <a:pPr hangingPunct="0"/>
            <a:r>
              <a:rPr lang="es-ES" sz="4800">
                <a:solidFill>
                  <a:srgbClr val="FFFFFF"/>
                </a:solidFill>
                <a:latin typeface="Gill Sans Light"/>
                <a:cs typeface="Gill Sans Light"/>
              </a:rPr>
              <a:t> 				ROMPIENDO BARRERAS</a:t>
            </a:r>
          </a:p>
          <a:p>
            <a:pPr hangingPunct="0"/>
            <a:endParaRPr lang="es-ES" sz="48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hangingPunct="0"/>
            <a:endParaRPr lang="es-ES" sz="600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15362" name="LogoANFAS_ico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25" y="1025525"/>
            <a:ext cx="8594725" cy="8756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5363" name="LogoANFAS_logo_blanc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00513" y="10674350"/>
            <a:ext cx="4824412" cy="19129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828800" y="1219200"/>
            <a:ext cx="207264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14281" tIns="111426" rIns="214281" bIns="111426" anchor="ctr"/>
          <a:lstStyle/>
          <a:p>
            <a:pPr algn="ctr" defTabSz="1069975">
              <a:buSzPct val="100000"/>
              <a:tabLst>
                <a:tab pos="0" algn="l"/>
                <a:tab pos="1065213" algn="l"/>
                <a:tab pos="2135188" algn="l"/>
                <a:tab pos="3205163" algn="l"/>
                <a:tab pos="4275138" algn="l"/>
                <a:tab pos="5345113" algn="l"/>
                <a:tab pos="6413500" algn="l"/>
                <a:tab pos="7483475" algn="l"/>
                <a:tab pos="8553450" algn="l"/>
                <a:tab pos="9623425" algn="l"/>
                <a:tab pos="10693400" algn="l"/>
                <a:tab pos="11761788" algn="l"/>
                <a:tab pos="12831763" algn="l"/>
                <a:tab pos="13901738" algn="l"/>
                <a:tab pos="14971713" algn="l"/>
                <a:tab pos="16041688" algn="l"/>
                <a:tab pos="17110075" algn="l"/>
                <a:tab pos="18180050" algn="l"/>
                <a:tab pos="19250025" algn="l"/>
                <a:tab pos="20320000" algn="l"/>
                <a:tab pos="21389975" algn="l"/>
              </a:tabLst>
            </a:pPr>
            <a:r>
              <a:rPr lang="es-ES" altLang="es-ES" b="1">
                <a:solidFill>
                  <a:srgbClr val="FF3300"/>
                </a:solidFill>
                <a:cs typeface="Gill Sans Light"/>
              </a:rPr>
              <a:t>¿A qué afecta la accesibilidad cognitiva?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828800" y="3962400"/>
            <a:ext cx="20726400" cy="822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14281" tIns="111426" rIns="214281" bIns="111426"/>
          <a:lstStyle/>
          <a:p>
            <a:pPr marL="809625" indent="-809625" algn="ctr" defTabSz="1069975">
              <a:buFontTx/>
              <a:buChar char="•"/>
              <a:tabLst>
                <a:tab pos="809625" algn="l"/>
                <a:tab pos="1058863" algn="l"/>
                <a:tab pos="2127250" algn="l"/>
                <a:tab pos="3197225" algn="l"/>
                <a:tab pos="4267200" algn="l"/>
                <a:tab pos="5337175" algn="l"/>
                <a:tab pos="6407150" algn="l"/>
                <a:tab pos="7475538" algn="l"/>
                <a:tab pos="8545513" algn="l"/>
                <a:tab pos="9615488" algn="l"/>
                <a:tab pos="10685463" algn="l"/>
                <a:tab pos="11755438" algn="l"/>
                <a:tab pos="12823825" algn="l"/>
                <a:tab pos="13893800" algn="l"/>
                <a:tab pos="14963775" algn="l"/>
                <a:tab pos="16033750" algn="l"/>
                <a:tab pos="17103725" algn="l"/>
                <a:tab pos="18172113" algn="l"/>
                <a:tab pos="19242088" algn="l"/>
                <a:tab pos="20312063" algn="l"/>
                <a:tab pos="21382038" algn="l"/>
              </a:tabLst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Textos, con pictogramas, ilustraciones o iconos.</a:t>
            </a:r>
          </a:p>
          <a:p>
            <a:pPr marL="809625" indent="-809625" algn="ctr" defTabSz="1069975">
              <a:tabLst>
                <a:tab pos="809625" algn="l"/>
                <a:tab pos="1058863" algn="l"/>
                <a:tab pos="2127250" algn="l"/>
                <a:tab pos="3197225" algn="l"/>
                <a:tab pos="4267200" algn="l"/>
                <a:tab pos="5337175" algn="l"/>
                <a:tab pos="6407150" algn="l"/>
                <a:tab pos="7475538" algn="l"/>
                <a:tab pos="8545513" algn="l"/>
                <a:tab pos="9615488" algn="l"/>
                <a:tab pos="10685463" algn="l"/>
                <a:tab pos="11755438" algn="l"/>
                <a:tab pos="12823825" algn="l"/>
                <a:tab pos="13893800" algn="l"/>
                <a:tab pos="14963775" algn="l"/>
                <a:tab pos="16033750" algn="l"/>
                <a:tab pos="17103725" algn="l"/>
                <a:tab pos="18172113" algn="l"/>
                <a:tab pos="19242088" algn="l"/>
                <a:tab pos="20312063" algn="l"/>
                <a:tab pos="21382038" algn="l"/>
              </a:tabLst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marL="809625" indent="-809625" algn="ctr" defTabSz="1069975">
              <a:buFontTx/>
              <a:buChar char="•"/>
              <a:tabLst>
                <a:tab pos="809625" algn="l"/>
                <a:tab pos="1058863" algn="l"/>
                <a:tab pos="2127250" algn="l"/>
                <a:tab pos="3197225" algn="l"/>
                <a:tab pos="4267200" algn="l"/>
                <a:tab pos="5337175" algn="l"/>
                <a:tab pos="6407150" algn="l"/>
                <a:tab pos="7475538" algn="l"/>
                <a:tab pos="8545513" algn="l"/>
                <a:tab pos="9615488" algn="l"/>
                <a:tab pos="10685463" algn="l"/>
                <a:tab pos="11755438" algn="l"/>
                <a:tab pos="12823825" algn="l"/>
                <a:tab pos="13893800" algn="l"/>
                <a:tab pos="14963775" algn="l"/>
                <a:tab pos="16033750" algn="l"/>
                <a:tab pos="17103725" algn="l"/>
                <a:tab pos="18172113" algn="l"/>
                <a:tab pos="19242088" algn="l"/>
                <a:tab pos="20312063" algn="l"/>
                <a:tab pos="21382038" algn="l"/>
              </a:tabLst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Navegación en internet e interacción con máquinas.</a:t>
            </a:r>
          </a:p>
          <a:p>
            <a:pPr marL="809625" indent="-809625" algn="ctr" defTabSz="1069975">
              <a:tabLst>
                <a:tab pos="809625" algn="l"/>
                <a:tab pos="1058863" algn="l"/>
                <a:tab pos="2127250" algn="l"/>
                <a:tab pos="3197225" algn="l"/>
                <a:tab pos="4267200" algn="l"/>
                <a:tab pos="5337175" algn="l"/>
                <a:tab pos="6407150" algn="l"/>
                <a:tab pos="7475538" algn="l"/>
                <a:tab pos="8545513" algn="l"/>
                <a:tab pos="9615488" algn="l"/>
                <a:tab pos="10685463" algn="l"/>
                <a:tab pos="11755438" algn="l"/>
                <a:tab pos="12823825" algn="l"/>
                <a:tab pos="13893800" algn="l"/>
                <a:tab pos="14963775" algn="l"/>
                <a:tab pos="16033750" algn="l"/>
                <a:tab pos="17103725" algn="l"/>
                <a:tab pos="18172113" algn="l"/>
                <a:tab pos="19242088" algn="l"/>
                <a:tab pos="20312063" algn="l"/>
                <a:tab pos="21382038" algn="l"/>
              </a:tabLst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marL="809625" indent="-809625" algn="ctr" defTabSz="1069975">
              <a:buFontTx/>
              <a:buChar char="•"/>
              <a:tabLst>
                <a:tab pos="809625" algn="l"/>
                <a:tab pos="1058863" algn="l"/>
                <a:tab pos="2127250" algn="l"/>
                <a:tab pos="3197225" algn="l"/>
                <a:tab pos="4267200" algn="l"/>
                <a:tab pos="5337175" algn="l"/>
                <a:tab pos="6407150" algn="l"/>
                <a:tab pos="7475538" algn="l"/>
                <a:tab pos="8545513" algn="l"/>
                <a:tab pos="9615488" algn="l"/>
                <a:tab pos="10685463" algn="l"/>
                <a:tab pos="11755438" algn="l"/>
                <a:tab pos="12823825" algn="l"/>
                <a:tab pos="13893800" algn="l"/>
                <a:tab pos="14963775" algn="l"/>
                <a:tab pos="16033750" algn="l"/>
                <a:tab pos="17103725" algn="l"/>
                <a:tab pos="18172113" algn="l"/>
                <a:tab pos="19242088" algn="l"/>
                <a:tab pos="20312063" algn="l"/>
                <a:tab pos="21382038" algn="l"/>
              </a:tabLst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Señales y carteles de orientación y localización.</a:t>
            </a:r>
          </a:p>
          <a:p>
            <a:pPr marL="809625" indent="-809625" algn="ctr" defTabSz="1069975">
              <a:tabLst>
                <a:tab pos="809625" algn="l"/>
                <a:tab pos="1058863" algn="l"/>
                <a:tab pos="2127250" algn="l"/>
                <a:tab pos="3197225" algn="l"/>
                <a:tab pos="4267200" algn="l"/>
                <a:tab pos="5337175" algn="l"/>
                <a:tab pos="6407150" algn="l"/>
                <a:tab pos="7475538" algn="l"/>
                <a:tab pos="8545513" algn="l"/>
                <a:tab pos="9615488" algn="l"/>
                <a:tab pos="10685463" algn="l"/>
                <a:tab pos="11755438" algn="l"/>
                <a:tab pos="12823825" algn="l"/>
                <a:tab pos="13893800" algn="l"/>
                <a:tab pos="14963775" algn="l"/>
                <a:tab pos="16033750" algn="l"/>
                <a:tab pos="17103725" algn="l"/>
                <a:tab pos="18172113" algn="l"/>
                <a:tab pos="19242088" algn="l"/>
                <a:tab pos="20312063" algn="l"/>
                <a:tab pos="21382038" algn="l"/>
              </a:tabLst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marL="809625" indent="-809625" algn="ctr" defTabSz="1069975">
              <a:buFontTx/>
              <a:buChar char="•"/>
              <a:tabLst>
                <a:tab pos="809625" algn="l"/>
                <a:tab pos="1058863" algn="l"/>
                <a:tab pos="2127250" algn="l"/>
                <a:tab pos="3197225" algn="l"/>
                <a:tab pos="4267200" algn="l"/>
                <a:tab pos="5337175" algn="l"/>
                <a:tab pos="6407150" algn="l"/>
                <a:tab pos="7475538" algn="l"/>
                <a:tab pos="8545513" algn="l"/>
                <a:tab pos="9615488" algn="l"/>
                <a:tab pos="10685463" algn="l"/>
                <a:tab pos="11755438" algn="l"/>
                <a:tab pos="12823825" algn="l"/>
                <a:tab pos="13893800" algn="l"/>
                <a:tab pos="14963775" algn="l"/>
                <a:tab pos="16033750" algn="l"/>
                <a:tab pos="17103725" algn="l"/>
                <a:tab pos="18172113" algn="l"/>
                <a:tab pos="19242088" algn="l"/>
                <a:tab pos="20312063" algn="l"/>
                <a:tab pos="21382038" algn="l"/>
              </a:tabLst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Diseño de entornos y productos.</a:t>
            </a:r>
          </a:p>
          <a:p>
            <a:pPr marL="809625" indent="-809625" algn="ctr" defTabSz="1069975">
              <a:tabLst>
                <a:tab pos="809625" algn="l"/>
                <a:tab pos="1058863" algn="l"/>
                <a:tab pos="2127250" algn="l"/>
                <a:tab pos="3197225" algn="l"/>
                <a:tab pos="4267200" algn="l"/>
                <a:tab pos="5337175" algn="l"/>
                <a:tab pos="6407150" algn="l"/>
                <a:tab pos="7475538" algn="l"/>
                <a:tab pos="8545513" algn="l"/>
                <a:tab pos="9615488" algn="l"/>
                <a:tab pos="10685463" algn="l"/>
                <a:tab pos="11755438" algn="l"/>
                <a:tab pos="12823825" algn="l"/>
                <a:tab pos="13893800" algn="l"/>
                <a:tab pos="14963775" algn="l"/>
                <a:tab pos="16033750" algn="l"/>
                <a:tab pos="17103725" algn="l"/>
                <a:tab pos="18172113" algn="l"/>
                <a:tab pos="19242088" algn="l"/>
                <a:tab pos="20312063" algn="l"/>
                <a:tab pos="21382038" algn="l"/>
              </a:tabLst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</p:txBody>
      </p:sp>
      <p:pic>
        <p:nvPicPr>
          <p:cNvPr id="24579" name="Picture 5" descr="logo ANFAS horizon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40600" y="0"/>
            <a:ext cx="43434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67"/>
          <p:cNvSpPr>
            <a:spLocks noChangeArrowheads="1"/>
          </p:cNvSpPr>
          <p:nvPr/>
        </p:nvSpPr>
        <p:spPr bwMode="auto">
          <a:xfrm>
            <a:off x="4270375" y="7313613"/>
            <a:ext cx="16367125" cy="13144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SzPct val="100000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algn="ctr" hangingPunct="0"/>
            <a:endParaRPr lang="es-ES" sz="3600">
              <a:solidFill>
                <a:schemeClr val="bg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7651" name="Picture 4" descr="http://4.bp.blogspot.com/_Pe-iq3mf1eg/TBY2s_6gPhI/AAAAAAAAAq4/k64Yp1MJY-4/s1600/que+son+SAAC+dibujoar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665163"/>
            <a:ext cx="45672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8313" y="1169988"/>
            <a:ext cx="489743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2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39925" y="1241425"/>
            <a:ext cx="67913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913" y="6786563"/>
            <a:ext cx="4360862" cy="5545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0" name="Picture 11" descr="Resultado de imagen de señalización bañ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23350" y="8153400"/>
            <a:ext cx="5761038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68938" y="6497638"/>
            <a:ext cx="4081462" cy="5661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66"/>
          <p:cNvSpPr>
            <a:spLocks noChangeArrowheads="1"/>
          </p:cNvSpPr>
          <p:nvPr/>
        </p:nvSpPr>
        <p:spPr bwMode="auto">
          <a:xfrm>
            <a:off x="2470150" y="1585913"/>
            <a:ext cx="19504025" cy="24511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hangingPunct="0"/>
            <a:r>
              <a:rPr lang="es-ES" altLang="es-ES" b="1">
                <a:solidFill>
                  <a:srgbClr val="FF3300"/>
                </a:solidFill>
                <a:cs typeface="Gill Sans Light"/>
              </a:rPr>
              <a:t>¿Qué significa no tener la información que tiene todo el mundo?</a:t>
            </a:r>
            <a:br>
              <a:rPr lang="es-ES" altLang="es-ES" b="1">
                <a:solidFill>
                  <a:srgbClr val="FF3300"/>
                </a:solidFill>
                <a:cs typeface="Gill Sans Light"/>
              </a:rPr>
            </a:br>
            <a:endParaRPr lang="es-ES" b="1">
              <a:solidFill>
                <a:srgbClr val="FF3300"/>
              </a:solidFill>
              <a:cs typeface="Gill Sans Light"/>
            </a:endParaRPr>
          </a:p>
        </p:txBody>
      </p:sp>
      <p:sp>
        <p:nvSpPr>
          <p:cNvPr id="27650" name="Shape 167"/>
          <p:cNvSpPr>
            <a:spLocks noChangeArrowheads="1"/>
          </p:cNvSpPr>
          <p:nvPr/>
        </p:nvSpPr>
        <p:spPr bwMode="auto">
          <a:xfrm>
            <a:off x="4054475" y="3903663"/>
            <a:ext cx="16367125" cy="98679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r>
              <a:rPr lang="es-ES" altLang="es-ES">
                <a:solidFill>
                  <a:srgbClr val="000000"/>
                </a:solidFill>
                <a:cs typeface="Gill Sans Light"/>
              </a:rPr>
              <a:t>¿Qué pasa si no entiendes los carteles de una estación de tren?</a:t>
            </a:r>
          </a:p>
          <a:p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r>
              <a:rPr lang="es-ES" altLang="es-ES">
                <a:solidFill>
                  <a:srgbClr val="000000"/>
                </a:solidFill>
                <a:cs typeface="Gill Sans Light"/>
              </a:rPr>
              <a:t>¿Qué pasa si no entiendes lo que te dice el médico?</a:t>
            </a:r>
          </a:p>
          <a:p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r>
              <a:rPr lang="es-ES" altLang="es-ES">
                <a:solidFill>
                  <a:srgbClr val="000000"/>
                </a:solidFill>
                <a:cs typeface="Gill Sans Light"/>
              </a:rPr>
              <a:t>¿Qué pasa si no entiendes un impreso administrativo de un lugar público?</a:t>
            </a:r>
          </a:p>
          <a:p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r>
              <a:rPr lang="es-ES" altLang="es-ES">
                <a:solidFill>
                  <a:srgbClr val="000000"/>
                </a:solidFill>
                <a:cs typeface="Gill Sans Light"/>
              </a:rPr>
              <a:t>¿Qué pasa si quieres ir al baño en un lugar público y no sabes cual es el de chicos y cual el de chicas?</a:t>
            </a:r>
          </a:p>
          <a:p>
            <a:pPr algn="ctr"/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SzPct val="100000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algn="ctr" hangingPunct="0"/>
            <a:endParaRPr lang="es-ES" sz="3600">
              <a:solidFill>
                <a:schemeClr val="bg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73"/>
          <p:cNvSpPr>
            <a:spLocks noChangeArrowheads="1"/>
          </p:cNvSpPr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rgbClr val="C61B13"/>
          </a:solidFill>
          <a:ln w="12700">
            <a:noFill/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ctr" hangingPunct="0"/>
            <a:endParaRPr lang="es-ES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28674" name="LogoANFAS_ico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8" y="2847975"/>
            <a:ext cx="8594725" cy="8756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8675" name="Shape 175"/>
          <p:cNvSpPr>
            <a:spLocks noChangeArrowheads="1"/>
          </p:cNvSpPr>
          <p:nvPr/>
        </p:nvSpPr>
        <p:spPr bwMode="auto">
          <a:xfrm>
            <a:off x="10621963" y="5199063"/>
            <a:ext cx="12492037" cy="2574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hangingPunct="0"/>
            <a:r>
              <a:rPr lang="es-ES" sz="79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Qué dicen las leyes sobre la accesibilidad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5500" b="1" smtClean="0">
                <a:solidFill>
                  <a:srgbClr val="FF3300"/>
                </a:solidFill>
                <a:latin typeface="Arial" charset="0"/>
              </a:rPr>
              <a:t>Algunas leyes que hablan de la accesibilidad</a:t>
            </a:r>
            <a:endParaRPr lang="es-ES" sz="5500" b="1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s-ES" altLang="es-ES" sz="5600" smtClean="0">
                <a:solidFill>
                  <a:srgbClr val="000000"/>
                </a:solidFill>
                <a:latin typeface="Arial" charset="0"/>
              </a:rPr>
              <a:t>Además de la Convención…</a:t>
            </a:r>
          </a:p>
          <a:p>
            <a:r>
              <a:rPr lang="es-ES" altLang="es-ES" sz="5600" smtClean="0">
                <a:solidFill>
                  <a:srgbClr val="000000"/>
                </a:solidFill>
                <a:latin typeface="Arial" charset="0"/>
              </a:rPr>
              <a:t>Ley 51/2003 de 2 de diciembre LIONDAU</a:t>
            </a:r>
          </a:p>
          <a:p>
            <a:r>
              <a:rPr lang="es-ES" altLang="es-ES" sz="5600" smtClean="0">
                <a:solidFill>
                  <a:srgbClr val="000000"/>
                </a:solidFill>
                <a:latin typeface="Arial" charset="0"/>
              </a:rPr>
              <a:t>VIV/561/2010 “Documento técnico condiciones básicas de accesibilidad y no discriminación para el acceso a los espacios públicos”</a:t>
            </a:r>
          </a:p>
          <a:p>
            <a:r>
              <a:rPr lang="es-ES" altLang="es-ES" sz="5600" smtClean="0">
                <a:solidFill>
                  <a:srgbClr val="000000"/>
                </a:solidFill>
                <a:latin typeface="Arial" charset="0"/>
              </a:rPr>
              <a:t>RDL 1/2013 Ley general de derechos de las personas con discapacidad y de su inclusión social</a:t>
            </a:r>
            <a:r>
              <a:rPr lang="es-ES" altLang="es-ES" smtClean="0">
                <a:latin typeface="Arial" charset="0"/>
              </a:rPr>
              <a:t>.</a:t>
            </a:r>
          </a:p>
          <a:p>
            <a:endParaRPr lang="es-E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5500" b="1" smtClean="0">
                <a:solidFill>
                  <a:srgbClr val="FF3300"/>
                </a:solidFill>
                <a:latin typeface="Arial" charset="0"/>
              </a:rPr>
              <a:t>Algunas leyes que hablan de la accesibilidad</a:t>
            </a:r>
            <a:endParaRPr lang="es-ES" sz="5500" b="1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ES" sz="5600" smtClean="0">
                <a:solidFill>
                  <a:srgbClr val="000000"/>
                </a:solidFill>
                <a:latin typeface="Arial" charset="0"/>
              </a:rPr>
              <a:t>RD 366/2007, se establecen las relaciones de accesibilidad y no discriminación de las pcdi en su relación con la Administración General del Estado.</a:t>
            </a:r>
          </a:p>
          <a:p>
            <a:r>
              <a:rPr lang="es-ES" sz="5600" smtClean="0">
                <a:solidFill>
                  <a:srgbClr val="000000"/>
                </a:solidFill>
                <a:latin typeface="Arial" charset="0"/>
              </a:rPr>
              <a:t>Ley Foral 5/2010, de 6 de abril, de accesibilidad universal y diseño para todas las personas</a:t>
            </a:r>
            <a:r>
              <a:rPr lang="es-ES" altLang="es-ES" smtClean="0">
                <a:latin typeface="Arial" charset="0"/>
              </a:rPr>
              <a:t> </a:t>
            </a:r>
            <a:endParaRPr lang="es-ES" altLang="es-ES" smtClean="0"/>
          </a:p>
          <a:p>
            <a:pPr>
              <a:buFont typeface="Arial" charset="0"/>
              <a:buNone/>
            </a:pPr>
            <a:endParaRPr lang="es-ES" altLang="es-ES" smtClean="0">
              <a:latin typeface="Arial" charset="0"/>
            </a:endParaRPr>
          </a:p>
          <a:p>
            <a:endParaRPr lang="es-E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73"/>
          <p:cNvSpPr>
            <a:spLocks noChangeArrowheads="1"/>
          </p:cNvSpPr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rgbClr val="C61B13"/>
          </a:solidFill>
          <a:ln w="12700">
            <a:noFill/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ctr" hangingPunct="0"/>
            <a:endParaRPr lang="es-ES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31746" name="LogoANFAS_ico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8" y="2847975"/>
            <a:ext cx="8594725" cy="8756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1747" name="Shape 175"/>
          <p:cNvSpPr>
            <a:spLocks noChangeArrowheads="1"/>
          </p:cNvSpPr>
          <p:nvPr/>
        </p:nvSpPr>
        <p:spPr bwMode="auto">
          <a:xfrm>
            <a:off x="10621963" y="5805488"/>
            <a:ext cx="12492037" cy="1360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hangingPunct="0"/>
            <a:r>
              <a:rPr lang="es-ES" sz="79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La Lectura Fácil</a:t>
            </a:r>
          </a:p>
        </p:txBody>
      </p:sp>
      <p:pic>
        <p:nvPicPr>
          <p:cNvPr id="31748" name="Picture 12" descr="Resultado de imagen de lectura fác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63663" y="7721600"/>
            <a:ext cx="5400675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66"/>
          <p:cNvSpPr>
            <a:spLocks noChangeArrowheads="1"/>
          </p:cNvSpPr>
          <p:nvPr/>
        </p:nvSpPr>
        <p:spPr bwMode="auto">
          <a:xfrm>
            <a:off x="2470150" y="1524000"/>
            <a:ext cx="19504025" cy="914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hangingPunct="0"/>
            <a:r>
              <a:rPr lang="es-ES" altLang="es-ES" b="1">
                <a:solidFill>
                  <a:srgbClr val="FF3300"/>
                </a:solidFill>
                <a:cs typeface="Gill Sans Light"/>
              </a:rPr>
              <a:t>La lectura fácil no es…</a:t>
            </a:r>
            <a:endParaRPr lang="es-ES" b="1">
              <a:solidFill>
                <a:srgbClr val="FF3300"/>
              </a:solidFill>
              <a:cs typeface="Gill Sans Light"/>
            </a:endParaRPr>
          </a:p>
        </p:txBody>
      </p:sp>
      <p:sp>
        <p:nvSpPr>
          <p:cNvPr id="32770" name="Shape 167"/>
          <p:cNvSpPr>
            <a:spLocks noChangeArrowheads="1"/>
          </p:cNvSpPr>
          <p:nvPr/>
        </p:nvSpPr>
        <p:spPr bwMode="auto">
          <a:xfrm>
            <a:off x="4127500" y="2305050"/>
            <a:ext cx="16367125" cy="9779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SzPct val="100000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Una traducción</a:t>
            </a:r>
          </a:p>
          <a:p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Simplificar</a:t>
            </a:r>
          </a:p>
          <a:p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Resumir</a:t>
            </a:r>
          </a:p>
          <a:p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Hacer didáctica</a:t>
            </a:r>
          </a:p>
          <a:p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Infantilizar</a:t>
            </a:r>
          </a:p>
          <a:p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Un texto de segunda clase</a:t>
            </a:r>
          </a:p>
          <a:p>
            <a:pPr hangingPunct="0"/>
            <a:endParaRPr lang="es-ES" sz="3600">
              <a:solidFill>
                <a:schemeClr val="bg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66"/>
          <p:cNvSpPr>
            <a:spLocks noChangeArrowheads="1"/>
          </p:cNvSpPr>
          <p:nvPr/>
        </p:nvSpPr>
        <p:spPr bwMode="auto">
          <a:xfrm>
            <a:off x="2470150" y="1524000"/>
            <a:ext cx="19504025" cy="914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hangingPunct="0"/>
            <a:r>
              <a:rPr lang="es-ES" altLang="es-ES" b="1">
                <a:solidFill>
                  <a:srgbClr val="FF3300"/>
                </a:solidFill>
                <a:cs typeface="Gill Sans Light"/>
              </a:rPr>
              <a:t>La lectura fácil  es</a:t>
            </a:r>
            <a:endParaRPr lang="es-ES" b="1">
              <a:solidFill>
                <a:srgbClr val="FF3300"/>
              </a:solidFill>
              <a:cs typeface="Gill Sans Light"/>
            </a:endParaRPr>
          </a:p>
        </p:txBody>
      </p:sp>
      <p:sp>
        <p:nvSpPr>
          <p:cNvPr id="33794" name="Shape 167"/>
          <p:cNvSpPr>
            <a:spLocks noChangeArrowheads="1"/>
          </p:cNvSpPr>
          <p:nvPr/>
        </p:nvSpPr>
        <p:spPr bwMode="auto">
          <a:xfrm>
            <a:off x="4127500" y="2690813"/>
            <a:ext cx="16367125" cy="9007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SzPct val="100000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Escribir pensando en las necesidades</a:t>
            </a:r>
          </a:p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	 y prioridades de los lectores</a:t>
            </a:r>
          </a:p>
          <a:p>
            <a:pPr algn="ctr"/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 Un apoyo parcial</a:t>
            </a:r>
          </a:p>
          <a:p>
            <a:pPr algn="ctr"/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 Existen diferentes niveles de adaptación </a:t>
            </a:r>
          </a:p>
          <a:p>
            <a:pPr marL="741363" lvl="1" indent="-284163"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en función de dificultad</a:t>
            </a:r>
          </a:p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		</a:t>
            </a:r>
          </a:p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	</a:t>
            </a:r>
            <a:r>
              <a:rPr lang="es-ES" altLang="es-ES" b="1">
                <a:solidFill>
                  <a:srgbClr val="3333CC"/>
                </a:solidFill>
                <a:cs typeface="Gill Sans Light"/>
              </a:rPr>
              <a:t>La lectura fácil es para algunos una NECESIDAD y para todos una COMODIDAD</a:t>
            </a:r>
          </a:p>
          <a:p>
            <a:pPr hangingPunct="0"/>
            <a:endParaRPr lang="es-ES" sz="3600">
              <a:solidFill>
                <a:schemeClr val="bg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66"/>
          <p:cNvSpPr>
            <a:spLocks noChangeArrowheads="1"/>
          </p:cNvSpPr>
          <p:nvPr/>
        </p:nvSpPr>
        <p:spPr bwMode="auto">
          <a:xfrm>
            <a:off x="2470150" y="1524000"/>
            <a:ext cx="19504025" cy="914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hangingPunct="0"/>
            <a:r>
              <a:rPr lang="es-ES" altLang="es-ES" b="1">
                <a:solidFill>
                  <a:srgbClr val="FF3300"/>
                </a:solidFill>
                <a:cs typeface="Gill Sans Light"/>
              </a:rPr>
              <a:t>La lectura fácil  </a:t>
            </a:r>
            <a:endParaRPr lang="es-ES" b="1">
              <a:solidFill>
                <a:srgbClr val="FF3300"/>
              </a:solidFill>
              <a:cs typeface="Gill Sans Light"/>
            </a:endParaRPr>
          </a:p>
        </p:txBody>
      </p:sp>
      <p:sp>
        <p:nvSpPr>
          <p:cNvPr id="34818" name="Shape 167"/>
          <p:cNvSpPr>
            <a:spLocks noChangeArrowheads="1"/>
          </p:cNvSpPr>
          <p:nvPr/>
        </p:nvSpPr>
        <p:spPr bwMode="auto">
          <a:xfrm>
            <a:off x="4127500" y="3074988"/>
            <a:ext cx="16367125" cy="8239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SzPct val="100000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algn="ctr"/>
            <a:r>
              <a:rPr lang="es-ES" altLang="es-ES" b="1">
                <a:solidFill>
                  <a:srgbClr val="000000"/>
                </a:solidFill>
                <a:cs typeface="Gill Sans Light"/>
              </a:rPr>
              <a:t>Federación Internacional de Asociaciones e Instituciones Bibliotecarias (IFLA):</a:t>
            </a:r>
          </a:p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	Adaptación de un texto que permite lectura y comprensión sencilla.</a:t>
            </a:r>
          </a:p>
          <a:p>
            <a:pPr algn="ctr"/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r>
              <a:rPr lang="es-ES" altLang="es-ES">
                <a:solidFill>
                  <a:srgbClr val="000000"/>
                </a:solidFill>
                <a:cs typeface="Gill Sans Light"/>
              </a:rPr>
              <a:t>Implicaciones de la definición:</a:t>
            </a:r>
          </a:p>
          <a:p>
            <a:pPr>
              <a:buFontTx/>
              <a:buChar char="-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Reconocimiento del texto: </a:t>
            </a:r>
            <a:r>
              <a:rPr lang="es-ES" altLang="es-ES" b="1">
                <a:solidFill>
                  <a:srgbClr val="000000"/>
                </a:solidFill>
                <a:cs typeface="Gill Sans Light"/>
              </a:rPr>
              <a:t>LEGIBILIDAD</a:t>
            </a:r>
          </a:p>
          <a:p>
            <a:pPr>
              <a:buFontTx/>
              <a:buChar char="-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 Entendimiento del contenido: </a:t>
            </a:r>
            <a:r>
              <a:rPr lang="es-ES" altLang="es-ES" b="1">
                <a:solidFill>
                  <a:srgbClr val="000000"/>
                </a:solidFill>
                <a:cs typeface="Gill Sans Light"/>
              </a:rPr>
              <a:t>LECTURABILIDAD</a:t>
            </a:r>
          </a:p>
          <a:p>
            <a:pPr algn="ctr"/>
            <a:endParaRPr lang="es-ES" altLang="es-ES" b="1">
              <a:solidFill>
                <a:srgbClr val="000000"/>
              </a:solidFill>
              <a:cs typeface="Gill Sans Light"/>
            </a:endParaRPr>
          </a:p>
          <a:p>
            <a:pPr hangingPunct="0"/>
            <a:endParaRPr lang="es-ES" sz="3600">
              <a:solidFill>
                <a:schemeClr val="bg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1246188" y="0"/>
            <a:ext cx="21945600" cy="2286000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FF0000"/>
                </a:solidFill>
                <a:latin typeface="Arial" charset="0"/>
                <a:cs typeface="Arial" charset="0"/>
              </a:rPr>
              <a:t>De qué os vamos a hablar</a:t>
            </a:r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814388" y="2536825"/>
            <a:ext cx="21945600" cy="9051925"/>
          </a:xfrm>
        </p:spPr>
        <p:txBody>
          <a:bodyPr/>
          <a:lstStyle/>
          <a:p>
            <a:pPr lvl="3" eaLnBrk="1" hangingPunct="1">
              <a:buFont typeface="Wingdings" pitchFamily="2" charset="2"/>
              <a:buChar char="q"/>
            </a:pPr>
            <a:r>
              <a:rPr lang="es-ES" smtClean="0"/>
              <a:t> </a:t>
            </a:r>
            <a:r>
              <a:rPr lang="es-ES" smtClean="0">
                <a:latin typeface="Arial" charset="0"/>
                <a:cs typeface="Arial" charset="0"/>
              </a:rPr>
              <a:t>¿Qué es la accesibilidad? </a:t>
            </a:r>
          </a:p>
          <a:p>
            <a:pPr lvl="3" eaLnBrk="1" hangingPunct="1">
              <a:buFont typeface="Arial" charset="0"/>
              <a:buNone/>
            </a:pPr>
            <a:endParaRPr lang="es-ES" smtClean="0">
              <a:latin typeface="Arial" charset="0"/>
              <a:cs typeface="Arial" charset="0"/>
            </a:endParaRPr>
          </a:p>
          <a:p>
            <a:pPr lvl="3" eaLnBrk="1" hangingPunct="1">
              <a:buFont typeface="Wingdings" pitchFamily="2" charset="2"/>
              <a:buChar char="q"/>
            </a:pPr>
            <a:r>
              <a:rPr lang="es-ES" smtClean="0">
                <a:latin typeface="Arial" charset="0"/>
                <a:cs typeface="Arial" charset="0"/>
              </a:rPr>
              <a:t> ¿Qué es la accesibilidad cognitiva?</a:t>
            </a:r>
          </a:p>
          <a:p>
            <a:pPr lvl="3" eaLnBrk="1" hangingPunct="1">
              <a:buFont typeface="Wingdings" pitchFamily="2" charset="2"/>
              <a:buChar char="q"/>
            </a:pPr>
            <a:endParaRPr lang="es-ES" smtClean="0">
              <a:latin typeface="Arial" charset="0"/>
              <a:cs typeface="Arial" charset="0"/>
            </a:endParaRPr>
          </a:p>
          <a:p>
            <a:pPr lvl="3" eaLnBrk="1" hangingPunct="1">
              <a:buFont typeface="Wingdings" pitchFamily="2" charset="2"/>
              <a:buChar char="q"/>
            </a:pPr>
            <a:r>
              <a:rPr lang="es-ES" smtClean="0">
                <a:latin typeface="Arial" charset="0"/>
                <a:cs typeface="Arial" charset="0"/>
              </a:rPr>
              <a:t> ¿Qué dicen las leyes sobre accesibilidad?</a:t>
            </a:r>
          </a:p>
          <a:p>
            <a:pPr lvl="3" eaLnBrk="1" hangingPunct="1">
              <a:buFont typeface="Wingdings" pitchFamily="2" charset="2"/>
              <a:buChar char="q"/>
            </a:pPr>
            <a:endParaRPr lang="es-ES" smtClean="0">
              <a:latin typeface="Arial" charset="0"/>
              <a:cs typeface="Arial" charset="0"/>
            </a:endParaRPr>
          </a:p>
          <a:p>
            <a:pPr lvl="3" eaLnBrk="1" hangingPunct="1">
              <a:buFont typeface="Wingdings" pitchFamily="2" charset="2"/>
              <a:buChar char="q"/>
            </a:pPr>
            <a:r>
              <a:rPr lang="es-ES" smtClean="0">
                <a:latin typeface="Arial" charset="0"/>
                <a:cs typeface="Arial" charset="0"/>
              </a:rPr>
              <a:t> Concepto de Lectura Fácil</a:t>
            </a:r>
          </a:p>
          <a:p>
            <a:pPr lvl="3" eaLnBrk="1" hangingPunct="1">
              <a:buFont typeface="Wingdings" pitchFamily="2" charset="2"/>
              <a:buChar char="q"/>
            </a:pPr>
            <a:endParaRPr lang="es-ES" smtClean="0">
              <a:latin typeface="Arial" charset="0"/>
              <a:cs typeface="Arial" charset="0"/>
            </a:endParaRPr>
          </a:p>
          <a:p>
            <a:pPr lvl="3" eaLnBrk="1" hangingPunct="1">
              <a:buFont typeface="Wingdings" pitchFamily="2" charset="2"/>
              <a:buChar char="q"/>
            </a:pPr>
            <a:r>
              <a:rPr lang="es-ES" smtClean="0">
                <a:latin typeface="Arial" charset="0"/>
                <a:cs typeface="Arial" charset="0"/>
              </a:rPr>
              <a:t>¿Qué dicen las leyes sobre la lectura fácil?</a:t>
            </a:r>
          </a:p>
          <a:p>
            <a:pPr lvl="3" eaLnBrk="1" hangingPunct="1">
              <a:buFont typeface="Wingdings" pitchFamily="2" charset="2"/>
              <a:buChar char="q"/>
            </a:pPr>
            <a:endParaRPr lang="es-ES" smtClean="0">
              <a:latin typeface="Arial" charset="0"/>
              <a:cs typeface="Arial" charset="0"/>
            </a:endParaRPr>
          </a:p>
          <a:p>
            <a:pPr lvl="3" eaLnBrk="1" hangingPunct="1">
              <a:buFont typeface="Wingdings" pitchFamily="2" charset="2"/>
              <a:buChar char="q"/>
            </a:pPr>
            <a:r>
              <a:rPr lang="es-ES" smtClean="0">
                <a:latin typeface="Arial" charset="0"/>
                <a:cs typeface="Arial" charset="0"/>
              </a:rPr>
              <a:t> Trabajos realizados en ANFAS sobre accesibilidad cognitiva</a:t>
            </a:r>
          </a:p>
          <a:p>
            <a:pPr lvl="3" eaLnBrk="1" hangingPunct="1">
              <a:buFont typeface="Wingdings" pitchFamily="2" charset="2"/>
              <a:buChar char="q"/>
            </a:pPr>
            <a:endParaRPr lang="es-ES" smtClean="0">
              <a:latin typeface="Arial" charset="0"/>
              <a:cs typeface="Arial" charset="0"/>
            </a:endParaRPr>
          </a:p>
          <a:p>
            <a:pPr lvl="3" eaLnBrk="1" hangingPunct="1">
              <a:buFont typeface="Arial" charset="0"/>
              <a:buNone/>
            </a:pPr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67"/>
          <p:cNvSpPr>
            <a:spLocks noChangeArrowheads="1"/>
          </p:cNvSpPr>
          <p:nvPr/>
        </p:nvSpPr>
        <p:spPr bwMode="auto">
          <a:xfrm>
            <a:off x="4054475" y="1936750"/>
            <a:ext cx="16367125" cy="3622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SzPct val="100000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algn="ctr"/>
            <a:r>
              <a:rPr lang="es-ES" altLang="es-ES" b="1">
                <a:solidFill>
                  <a:srgbClr val="3333CC"/>
                </a:solidFill>
                <a:cs typeface="Gill Sans Light"/>
              </a:rPr>
              <a:t>El 30% de la población tiene dificultades de lectura o de comprensión lectora</a:t>
            </a:r>
          </a:p>
          <a:p>
            <a:pPr algn="ctr"/>
            <a:endParaRPr lang="es-ES" altLang="es-ES" b="1">
              <a:solidFill>
                <a:srgbClr val="3333CC"/>
              </a:solidFill>
              <a:cs typeface="Gill Sans Light"/>
            </a:endParaRPr>
          </a:p>
          <a:p>
            <a:pPr hangingPunct="0"/>
            <a:endParaRPr lang="es-ES" sz="3600">
              <a:solidFill>
                <a:schemeClr val="bg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4925" y="5057775"/>
            <a:ext cx="8640763" cy="572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66"/>
          <p:cNvSpPr>
            <a:spLocks noChangeArrowheads="1"/>
          </p:cNvSpPr>
          <p:nvPr/>
        </p:nvSpPr>
        <p:spPr bwMode="auto">
          <a:xfrm>
            <a:off x="2470150" y="1524000"/>
            <a:ext cx="19504025" cy="914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hangingPunct="0"/>
            <a:r>
              <a:rPr lang="es-ES" altLang="es-ES" b="1">
                <a:solidFill>
                  <a:srgbClr val="FF3300"/>
                </a:solidFill>
                <a:cs typeface="Gill Sans Light"/>
              </a:rPr>
              <a:t>¿Quién puede beneficiarse de la lectura fácil?  </a:t>
            </a:r>
            <a:endParaRPr lang="es-ES" b="1">
              <a:solidFill>
                <a:srgbClr val="FF3300"/>
              </a:solidFill>
              <a:cs typeface="Gill Sans Light"/>
            </a:endParaRPr>
          </a:p>
        </p:txBody>
      </p:sp>
      <p:sp>
        <p:nvSpPr>
          <p:cNvPr id="36866" name="Shape 167"/>
          <p:cNvSpPr>
            <a:spLocks noChangeArrowheads="1"/>
          </p:cNvSpPr>
          <p:nvPr/>
        </p:nvSpPr>
        <p:spPr bwMode="auto">
          <a:xfrm>
            <a:off x="4127500" y="2305050"/>
            <a:ext cx="16367125" cy="9779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SzPct val="100000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Personas que tienen dificultades para leer. </a:t>
            </a:r>
          </a:p>
          <a:p>
            <a:pPr marL="741363" lvl="1" indent="-284163"/>
            <a:r>
              <a:rPr lang="es-ES" altLang="es-ES">
                <a:solidFill>
                  <a:srgbClr val="000000"/>
                </a:solidFill>
                <a:cs typeface="Gill Sans Light"/>
              </a:rPr>
              <a:t>	Personas con Discapacidad Intelectual o del 	Desarrollo </a:t>
            </a:r>
          </a:p>
          <a:p>
            <a:pPr marL="741363" lvl="1" indent="-284163"/>
            <a:r>
              <a:rPr lang="es-ES" altLang="es-ES">
                <a:solidFill>
                  <a:srgbClr val="000000"/>
                </a:solidFill>
                <a:cs typeface="Gill Sans Light"/>
              </a:rPr>
              <a:t>	Personas con dificultades de atención</a:t>
            </a:r>
          </a:p>
          <a:p>
            <a:pPr marL="741363" lvl="1" indent="-284163"/>
            <a:r>
              <a:rPr lang="es-ES" altLang="es-ES">
                <a:solidFill>
                  <a:srgbClr val="000000"/>
                </a:solidFill>
                <a:cs typeface="Gill Sans Light"/>
              </a:rPr>
              <a:t>	Personas con dislexia</a:t>
            </a:r>
          </a:p>
          <a:p>
            <a:pPr marL="741363" lvl="1" indent="-284163"/>
            <a:r>
              <a:rPr lang="es-ES" altLang="es-ES">
                <a:solidFill>
                  <a:srgbClr val="000000"/>
                </a:solidFill>
                <a:cs typeface="Gill Sans Light"/>
              </a:rPr>
              <a:t>	Personas sin alfabetización </a:t>
            </a:r>
          </a:p>
          <a:p>
            <a:pPr marL="741363" lvl="1" indent="-284163"/>
            <a:r>
              <a:rPr lang="es-ES" altLang="es-ES">
                <a:solidFill>
                  <a:srgbClr val="000000"/>
                </a:solidFill>
                <a:cs typeface="Gill Sans Light"/>
              </a:rPr>
              <a:t>	Personas con discapacidad auditiva </a:t>
            </a:r>
          </a:p>
          <a:p>
            <a:pPr marL="741363" lvl="1" indent="-284163"/>
            <a:r>
              <a:rPr lang="es-ES" altLang="es-ES">
                <a:solidFill>
                  <a:srgbClr val="000000"/>
                </a:solidFill>
                <a:cs typeface="Gill Sans Light"/>
              </a:rPr>
              <a:t>	Personas mayores</a:t>
            </a:r>
          </a:p>
          <a:p>
            <a:pPr marL="741363" lvl="1" indent="-284163"/>
            <a:r>
              <a:rPr lang="es-ES" altLang="es-ES">
                <a:solidFill>
                  <a:srgbClr val="000000"/>
                </a:solidFill>
                <a:cs typeface="Gill Sans Light"/>
              </a:rPr>
              <a:t>	Etc.</a:t>
            </a:r>
          </a:p>
          <a:p>
            <a:pPr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Personas que no hablan bien el castellano.</a:t>
            </a:r>
          </a:p>
          <a:p>
            <a:pPr marL="741363" lvl="1" indent="-284163"/>
            <a:r>
              <a:rPr lang="es-ES" altLang="es-ES">
                <a:solidFill>
                  <a:srgbClr val="000000"/>
                </a:solidFill>
                <a:cs typeface="Gill Sans Light"/>
              </a:rPr>
              <a:t>Inmigrantes recientes</a:t>
            </a:r>
          </a:p>
          <a:p>
            <a:pPr hangingPunct="0"/>
            <a:endParaRPr lang="es-ES" sz="3600">
              <a:solidFill>
                <a:schemeClr val="bg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520700"/>
            <a:ext cx="22898100" cy="1195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73"/>
          <p:cNvSpPr>
            <a:spLocks noChangeArrowheads="1"/>
          </p:cNvSpPr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rgbClr val="C61B13"/>
          </a:solidFill>
          <a:ln w="12700">
            <a:noFill/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ctr" hangingPunct="0"/>
            <a:endParaRPr lang="es-ES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38914" name="LogoANFAS_ico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8" y="2847975"/>
            <a:ext cx="8594725" cy="8756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8915" name="Shape 175"/>
          <p:cNvSpPr>
            <a:spLocks noChangeArrowheads="1"/>
          </p:cNvSpPr>
          <p:nvPr/>
        </p:nvSpPr>
        <p:spPr bwMode="auto">
          <a:xfrm>
            <a:off x="10621963" y="5211763"/>
            <a:ext cx="12492037" cy="2549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hangingPunct="0"/>
            <a:r>
              <a:rPr lang="es-ES" sz="79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Qué dicen las leyes sobre la lectura fácil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66"/>
          <p:cNvSpPr>
            <a:spLocks noChangeArrowheads="1"/>
          </p:cNvSpPr>
          <p:nvPr/>
        </p:nvSpPr>
        <p:spPr bwMode="auto">
          <a:xfrm>
            <a:off x="2470150" y="2393950"/>
            <a:ext cx="19504025" cy="1666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hangingPunct="0"/>
            <a:r>
              <a:rPr lang="es-ES" altLang="es-ES" b="1">
                <a:solidFill>
                  <a:srgbClr val="FF3300"/>
                </a:solidFill>
                <a:cs typeface="Gill Sans Light"/>
              </a:rPr>
              <a:t>Referencias legislativas</a:t>
            </a:r>
          </a:p>
          <a:p>
            <a:pPr algn="ctr" hangingPunct="0"/>
            <a:endParaRPr lang="es-ES" b="1">
              <a:solidFill>
                <a:srgbClr val="FF3300"/>
              </a:solidFill>
              <a:cs typeface="Gill Sans Light"/>
            </a:endParaRPr>
          </a:p>
        </p:txBody>
      </p:sp>
      <p:sp>
        <p:nvSpPr>
          <p:cNvPr id="39938" name="Shape 167"/>
          <p:cNvSpPr>
            <a:spLocks noChangeArrowheads="1"/>
          </p:cNvSpPr>
          <p:nvPr/>
        </p:nvSpPr>
        <p:spPr bwMode="auto">
          <a:xfrm>
            <a:off x="4127500" y="4638675"/>
            <a:ext cx="16367125" cy="51117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SzPct val="100000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La única mención explícita a la lectura fácil en la legislación española, es de ámbito autonómico.</a:t>
            </a:r>
          </a:p>
          <a:p>
            <a:pPr algn="ctr"/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La incorporación de la lectura fácil dependerá de una interpretación amplia de algunos artículos.</a:t>
            </a:r>
          </a:p>
          <a:p>
            <a:pPr hangingPunct="0"/>
            <a:endParaRPr lang="es-ES" sz="3600">
              <a:solidFill>
                <a:schemeClr val="bg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66"/>
          <p:cNvSpPr>
            <a:spLocks noChangeArrowheads="1"/>
          </p:cNvSpPr>
          <p:nvPr/>
        </p:nvSpPr>
        <p:spPr bwMode="auto">
          <a:xfrm>
            <a:off x="2327275" y="2249488"/>
            <a:ext cx="19504025" cy="1666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>
              <a:buSzPct val="100000"/>
            </a:pPr>
            <a:r>
              <a:rPr lang="es-ES" altLang="es-ES" b="1">
                <a:solidFill>
                  <a:srgbClr val="FF3300"/>
                </a:solidFill>
                <a:cs typeface="Gill Sans Light"/>
              </a:rPr>
              <a:t>Ley 13/2014 de Accesibilidad de Cataluña</a:t>
            </a:r>
          </a:p>
          <a:p>
            <a:pPr algn="ctr" hangingPunct="0"/>
            <a:endParaRPr lang="es-ES" b="1">
              <a:solidFill>
                <a:srgbClr val="FF3300"/>
              </a:solidFill>
              <a:cs typeface="Gill Sans Light"/>
            </a:endParaRPr>
          </a:p>
        </p:txBody>
      </p:sp>
      <p:sp>
        <p:nvSpPr>
          <p:cNvPr id="40962" name="Shape 167"/>
          <p:cNvSpPr>
            <a:spLocks noChangeArrowheads="1"/>
          </p:cNvSpPr>
          <p:nvPr/>
        </p:nvSpPr>
        <p:spPr bwMode="auto">
          <a:xfrm>
            <a:off x="4127500" y="4532313"/>
            <a:ext cx="16367125" cy="532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SzPct val="100000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El artículo 29 define los materiales de lectura fácil</a:t>
            </a:r>
          </a:p>
          <a:p>
            <a:pPr algn="ctr"/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Los artículos 26, 32 y 33 exigen el uso de la lectura fácil para proveedores de servicios públicos, administraciones públicas y en la educación. </a:t>
            </a:r>
          </a:p>
          <a:p>
            <a:pPr algn="ctr"/>
            <a:endParaRPr lang="es-ES" altLang="es-ES">
              <a:solidFill>
                <a:srgbClr val="000000"/>
              </a:solidFill>
              <a:cs typeface="Gill Sans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66"/>
          <p:cNvSpPr>
            <a:spLocks noChangeArrowheads="1"/>
          </p:cNvSpPr>
          <p:nvPr/>
        </p:nvSpPr>
        <p:spPr bwMode="auto">
          <a:xfrm>
            <a:off x="2543175" y="2541588"/>
            <a:ext cx="19504025" cy="904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hangingPunct="0"/>
            <a:r>
              <a:rPr lang="es-ES" altLang="es-ES" b="1">
                <a:solidFill>
                  <a:srgbClr val="FF3300"/>
                </a:solidFill>
                <a:cs typeface="Gill Sans Light"/>
              </a:rPr>
              <a:t>Ventajas de la lectura fácil  </a:t>
            </a:r>
            <a:endParaRPr lang="es-ES" b="1">
              <a:solidFill>
                <a:srgbClr val="FF3300"/>
              </a:solidFill>
              <a:cs typeface="Gill Sans Light"/>
            </a:endParaRPr>
          </a:p>
        </p:txBody>
      </p:sp>
      <p:sp>
        <p:nvSpPr>
          <p:cNvPr id="41986" name="Shape 167"/>
          <p:cNvSpPr>
            <a:spLocks noChangeArrowheads="1"/>
          </p:cNvSpPr>
          <p:nvPr/>
        </p:nvSpPr>
        <p:spPr bwMode="auto">
          <a:xfrm>
            <a:off x="4127500" y="3844925"/>
            <a:ext cx="16367125" cy="66992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SzPct val="100000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Inclusión</a:t>
            </a:r>
          </a:p>
          <a:p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Eficacia comunicativa</a:t>
            </a:r>
          </a:p>
          <a:p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Transparencia</a:t>
            </a:r>
          </a:p>
          <a:p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Productividad</a:t>
            </a:r>
          </a:p>
          <a:p>
            <a:pPr hangingPunct="0">
              <a:buFontTx/>
              <a:buChar char="•"/>
            </a:pPr>
            <a:endParaRPr lang="es-ES" sz="3600">
              <a:solidFill>
                <a:schemeClr val="bg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73"/>
          <p:cNvSpPr>
            <a:spLocks noChangeArrowheads="1"/>
          </p:cNvSpPr>
          <p:nvPr/>
        </p:nvSpPr>
        <p:spPr bwMode="auto">
          <a:xfrm>
            <a:off x="0" y="-342900"/>
            <a:ext cx="24384000" cy="14058900"/>
          </a:xfrm>
          <a:prstGeom prst="rect">
            <a:avLst/>
          </a:prstGeom>
          <a:solidFill>
            <a:srgbClr val="C61B13"/>
          </a:solidFill>
          <a:ln w="12700">
            <a:noFill/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ctr" hangingPunct="0"/>
            <a:endParaRPr lang="es-ES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43010" name="LogoANFAS_ico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4613" y="2825750"/>
            <a:ext cx="8594725" cy="8756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3011" name="Shape 175"/>
          <p:cNvSpPr>
            <a:spLocks noChangeArrowheads="1"/>
          </p:cNvSpPr>
          <p:nvPr/>
        </p:nvSpPr>
        <p:spPr bwMode="auto">
          <a:xfrm>
            <a:off x="10621963" y="4591050"/>
            <a:ext cx="12492037" cy="37925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hangingPunct="0"/>
            <a:r>
              <a:rPr lang="es-ES" sz="79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Trabajos realizados en </a:t>
            </a:r>
          </a:p>
          <a:p>
            <a:pPr algn="ctr" hangingPunct="0"/>
            <a:r>
              <a:rPr lang="es-ES" sz="79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ANFAS Navarra sobre accesibilidad cognitiva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hape 167"/>
          <p:cNvSpPr>
            <a:spLocks noChangeArrowheads="1"/>
          </p:cNvSpPr>
          <p:nvPr/>
        </p:nvSpPr>
        <p:spPr bwMode="auto">
          <a:xfrm>
            <a:off x="3911600" y="3328988"/>
            <a:ext cx="16367125" cy="9896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SzPct val="100000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Formación a profesionales y autogestores en lectura fácil</a:t>
            </a:r>
          </a:p>
          <a:p>
            <a:pPr>
              <a:buFontTx/>
              <a:buChar char="•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Formación a autogestores en Evaluación de la accesibilidad cognitiva de espacios:</a:t>
            </a:r>
          </a:p>
          <a:p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marL="742950" lvl="1" indent="-285750"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Cooperativa Altavoz</a:t>
            </a:r>
          </a:p>
          <a:p>
            <a:pPr marL="742950" lvl="1" indent="-285750"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Plena Inclusión La Rioja</a:t>
            </a:r>
          </a:p>
          <a:p>
            <a:pPr>
              <a:buFontTx/>
              <a:buChar char="•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Curso de formador de formadores en LF</a:t>
            </a:r>
          </a:p>
          <a:p>
            <a:pPr>
              <a:buFontTx/>
              <a:buChar char="•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endParaRPr lang="es-ES">
              <a:solidFill>
                <a:srgbClr val="000000"/>
              </a:solidFill>
              <a:ea typeface="Roboto Light"/>
              <a:cs typeface="Roboto Light"/>
              <a:sym typeface="Roboto Light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262313" y="1457325"/>
            <a:ext cx="179863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s-ES" b="1">
                <a:solidFill>
                  <a:srgbClr val="FF0000"/>
                </a:solidFill>
              </a:rPr>
              <a:t>Trabajos realizados en ANFAS Navarra sobre accesibilidad cognitiva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67"/>
          <p:cNvSpPr>
            <a:spLocks noChangeArrowheads="1"/>
          </p:cNvSpPr>
          <p:nvPr/>
        </p:nvSpPr>
        <p:spPr bwMode="auto">
          <a:xfrm>
            <a:off x="2038350" y="3422650"/>
            <a:ext cx="18311813" cy="11420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SzPct val="100000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marL="742950" lvl="1" indent="-285750"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Formación sobre lectura fácil a diversos colectivos:</a:t>
            </a:r>
          </a:p>
          <a:p>
            <a:pPr marL="1143000" lvl="2" indent="-228600"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Profesionales de la educación</a:t>
            </a:r>
          </a:p>
          <a:p>
            <a:pPr marL="1143000" lvl="2" indent="-228600"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CEN</a:t>
            </a:r>
          </a:p>
          <a:p>
            <a:pPr marL="1143000" lvl="2" indent="-228600"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Profesionales y voluntarios del movimiento asociativo </a:t>
            </a:r>
          </a:p>
          <a:p>
            <a:pPr marL="1143000" lvl="2" indent="-228600"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Etc</a:t>
            </a:r>
          </a:p>
          <a:p>
            <a:pPr marL="742950" lvl="1" indent="-285750">
              <a:buFontTx/>
              <a:buChar char="•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marL="742950" lvl="1" indent="-285750"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Evaluación de los espacios:</a:t>
            </a:r>
          </a:p>
          <a:p>
            <a:pPr marL="1143000" lvl="2" indent="-228600"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Campo de fútbol Sadar</a:t>
            </a:r>
          </a:p>
          <a:p>
            <a:pPr marL="1143000" lvl="2" indent="-228600"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Edificio de Urgencias de Pamplona</a:t>
            </a:r>
          </a:p>
          <a:p>
            <a:pPr marL="742950" lvl="1" indent="-285750"/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marL="742950" lvl="1" indent="-285750">
              <a:buFontTx/>
              <a:buChar char="•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endParaRPr lang="es-ES">
              <a:solidFill>
                <a:srgbClr val="000000"/>
              </a:solidFill>
              <a:ea typeface="Roboto Light"/>
              <a:cs typeface="Roboto Light"/>
              <a:sym typeface="Roboto Light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262313" y="1457325"/>
            <a:ext cx="179863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s-ES" b="1">
                <a:solidFill>
                  <a:srgbClr val="FF0000"/>
                </a:solidFill>
              </a:rPr>
              <a:t>Trabajos realizados en ANFAS Navarra sobre accesibilidad cognitiva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162"/>
          <p:cNvSpPr>
            <a:spLocks noChangeArrowheads="1"/>
          </p:cNvSpPr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rgbClr val="C61B13"/>
          </a:solidFill>
          <a:ln w="12700">
            <a:noFill/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ctr" hangingPunct="0"/>
            <a:endParaRPr lang="es-ES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17410" name="LogoANFAS_ico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8" y="2847975"/>
            <a:ext cx="8594725" cy="8756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1" name="Shape 164"/>
          <p:cNvSpPr>
            <a:spLocks noChangeArrowheads="1"/>
          </p:cNvSpPr>
          <p:nvPr/>
        </p:nvSpPr>
        <p:spPr bwMode="auto">
          <a:xfrm>
            <a:off x="10602913" y="5238750"/>
            <a:ext cx="12488862" cy="1360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hangingPunct="0"/>
            <a:r>
              <a:rPr lang="es-ES" sz="79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Qué es la Accesibilidad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167"/>
          <p:cNvSpPr>
            <a:spLocks noChangeArrowheads="1"/>
          </p:cNvSpPr>
          <p:nvPr/>
        </p:nvSpPr>
        <p:spPr bwMode="auto">
          <a:xfrm>
            <a:off x="1966913" y="4090988"/>
            <a:ext cx="18311812" cy="8372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SzPct val="100000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marL="742950" lvl="1" indent="-285750">
              <a:buFontTx/>
              <a:buChar char="•"/>
            </a:pPr>
            <a:r>
              <a:rPr lang="es-ES" altLang="es-ES">
                <a:solidFill>
                  <a:srgbClr val="000000"/>
                </a:solidFill>
              </a:rPr>
              <a:t>Grupo de trabajo de Accesibilidad cognitiva</a:t>
            </a:r>
          </a:p>
          <a:p>
            <a:pPr marL="742950" lvl="1" indent="-285750"/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marL="742950" lvl="1" indent="-285750"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Grupos de validadores</a:t>
            </a:r>
          </a:p>
          <a:p>
            <a:pPr marL="742950" lvl="1" indent="-285750">
              <a:buFontTx/>
              <a:buChar char="•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marL="742950" lvl="1" indent="-285750">
              <a:buFontTx/>
              <a:buChar char="•"/>
            </a:pPr>
            <a:r>
              <a:rPr lang="es-ES" altLang="es-ES">
                <a:solidFill>
                  <a:srgbClr val="000000"/>
                </a:solidFill>
                <a:cs typeface="Gill Sans Light"/>
              </a:rPr>
              <a:t>Servicio de Accesibilidad cognitiva de ANFAS</a:t>
            </a:r>
          </a:p>
          <a:p>
            <a:pPr marL="742950" lvl="1" indent="-285750"/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marL="742950" lvl="1" indent="-285750">
              <a:buFontTx/>
              <a:buChar char="•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buFontTx/>
              <a:buChar char="•"/>
            </a:pPr>
            <a:endParaRPr lang="es-ES">
              <a:solidFill>
                <a:srgbClr val="000000"/>
              </a:solidFill>
              <a:ea typeface="Roboto Light"/>
              <a:cs typeface="Roboto Light"/>
              <a:sym typeface="Roboto Light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262313" y="1457325"/>
            <a:ext cx="179863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s-ES" b="1">
                <a:solidFill>
                  <a:srgbClr val="FF0000"/>
                </a:solidFill>
              </a:rPr>
              <a:t>Trabajos realizados en ANFAS Navarra sobre accesibilidad cognitiva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11687175" y="549275"/>
            <a:ext cx="11477625" cy="10053638"/>
          </a:xfrm>
        </p:spPr>
        <p:txBody>
          <a:bodyPr/>
          <a:lstStyle/>
          <a:p>
            <a:pPr eaLnBrk="1" hangingPunct="1"/>
            <a:r>
              <a:rPr lang="es-ES" sz="12000" b="1" smtClean="0">
                <a:solidFill>
                  <a:schemeClr val="bg1"/>
                </a:solidFill>
              </a:rPr>
              <a:t>MUCHAS GRACIAS A TODOS Y TODAS</a:t>
            </a:r>
          </a:p>
        </p:txBody>
      </p:sp>
      <p:pic>
        <p:nvPicPr>
          <p:cNvPr id="46084" name="LogoANFAS_ico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6413" y="3473450"/>
            <a:ext cx="7135812" cy="72723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66"/>
          <p:cNvSpPr>
            <a:spLocks noChangeArrowheads="1"/>
          </p:cNvSpPr>
          <p:nvPr/>
        </p:nvSpPr>
        <p:spPr bwMode="auto">
          <a:xfrm>
            <a:off x="2470150" y="2320925"/>
            <a:ext cx="19504025" cy="981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defTabSz="820738" hangingPunct="0"/>
            <a:r>
              <a:rPr lang="es-ES" sz="5500" b="1">
                <a:solidFill>
                  <a:srgbClr val="FF3300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Accesibilidad</a:t>
            </a:r>
          </a:p>
        </p:txBody>
      </p:sp>
      <p:sp>
        <p:nvSpPr>
          <p:cNvPr id="18434" name="Shape 167"/>
          <p:cNvSpPr>
            <a:spLocks noChangeArrowheads="1"/>
          </p:cNvSpPr>
          <p:nvPr/>
        </p:nvSpPr>
        <p:spPr bwMode="auto">
          <a:xfrm>
            <a:off x="4270375" y="3473450"/>
            <a:ext cx="16367125" cy="9058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defTabSz="820738"/>
            <a:r>
              <a:rPr lang="es-ES" altLang="es-ES">
                <a:solidFill>
                  <a:schemeClr val="tx1"/>
                </a:solidFill>
                <a:cs typeface="Gill Sans Light"/>
              </a:rPr>
              <a:t>Es el acceso a todos los lugares y a toda la información.</a:t>
            </a:r>
          </a:p>
          <a:p>
            <a:pPr algn="ctr" defTabSz="820738"/>
            <a:endParaRPr lang="es-ES" altLang="es-ES">
              <a:solidFill>
                <a:schemeClr val="tx1"/>
              </a:solidFill>
              <a:cs typeface="Gill Sans Light"/>
            </a:endParaRPr>
          </a:p>
          <a:p>
            <a:pPr defTabSz="820738"/>
            <a:r>
              <a:rPr lang="es-ES" altLang="es-ES">
                <a:solidFill>
                  <a:schemeClr val="tx1"/>
                </a:solidFill>
                <a:cs typeface="Gill Sans Light"/>
              </a:rPr>
              <a:t>Es un derecho que tiene como objetivo, que las personas puedan vivir de forma independiente. </a:t>
            </a:r>
          </a:p>
          <a:p>
            <a:pPr defTabSz="820738"/>
            <a:endParaRPr lang="es-ES" altLang="es-ES">
              <a:solidFill>
                <a:schemeClr val="tx1"/>
              </a:solidFill>
              <a:cs typeface="Gill Sans Light"/>
            </a:endParaRPr>
          </a:p>
          <a:p>
            <a:pPr defTabSz="820738"/>
            <a:r>
              <a:rPr lang="es-ES" altLang="es-ES">
                <a:solidFill>
                  <a:schemeClr val="tx1"/>
                </a:solidFill>
                <a:cs typeface="Gill Sans Light"/>
              </a:rPr>
              <a:t>Hay tres tipos de accesibilidad: </a:t>
            </a:r>
          </a:p>
          <a:p>
            <a:pPr defTabSz="820738"/>
            <a:r>
              <a:rPr lang="es-ES" altLang="es-ES">
                <a:solidFill>
                  <a:schemeClr val="tx1"/>
                </a:solidFill>
                <a:cs typeface="Gill Sans Light"/>
              </a:rPr>
              <a:t>			- </a:t>
            </a:r>
            <a:r>
              <a:rPr lang="es-ES" altLang="es-ES" b="1">
                <a:solidFill>
                  <a:schemeClr val="tx1"/>
                </a:solidFill>
                <a:cs typeface="Gill Sans Light"/>
              </a:rPr>
              <a:t>Física</a:t>
            </a:r>
            <a:r>
              <a:rPr lang="es-ES" altLang="es-ES">
                <a:solidFill>
                  <a:schemeClr val="tx1"/>
                </a:solidFill>
                <a:cs typeface="Gill Sans Light"/>
              </a:rPr>
              <a:t>: el acceso físico al espacio</a:t>
            </a:r>
          </a:p>
          <a:p>
            <a:pPr defTabSz="820738"/>
            <a:r>
              <a:rPr lang="es-ES" altLang="es-ES">
                <a:solidFill>
                  <a:schemeClr val="tx1"/>
                </a:solidFill>
                <a:cs typeface="Gill Sans Light"/>
              </a:rPr>
              <a:t>			- </a:t>
            </a:r>
            <a:r>
              <a:rPr lang="es-ES" altLang="es-ES" b="1">
                <a:solidFill>
                  <a:schemeClr val="tx1"/>
                </a:solidFill>
                <a:cs typeface="Gill Sans Light"/>
              </a:rPr>
              <a:t>Sensorial</a:t>
            </a:r>
            <a:r>
              <a:rPr lang="es-ES" altLang="es-ES">
                <a:solidFill>
                  <a:schemeClr val="tx1"/>
                </a:solidFill>
                <a:cs typeface="Gill Sans Light"/>
              </a:rPr>
              <a:t>: el acceso a la información a 					través de los sentidos</a:t>
            </a:r>
          </a:p>
          <a:p>
            <a:pPr defTabSz="820738"/>
            <a:r>
              <a:rPr lang="es-ES" altLang="es-ES">
                <a:solidFill>
                  <a:schemeClr val="tx1"/>
                </a:solidFill>
                <a:cs typeface="Gill Sans Light"/>
              </a:rPr>
              <a:t>			- </a:t>
            </a:r>
            <a:r>
              <a:rPr lang="es-ES" altLang="es-ES" b="1">
                <a:solidFill>
                  <a:schemeClr val="tx1"/>
                </a:solidFill>
                <a:cs typeface="Gill Sans Light"/>
              </a:rPr>
              <a:t>Cognitiva</a:t>
            </a:r>
            <a:r>
              <a:rPr lang="es-ES" altLang="es-ES">
                <a:solidFill>
                  <a:schemeClr val="tx1"/>
                </a:solidFill>
                <a:cs typeface="Gill Sans Light"/>
              </a:rPr>
              <a:t>: comprensión del entorno y 					sus elementos</a:t>
            </a:r>
          </a:p>
          <a:p>
            <a:pPr algn="ctr" defTabSz="820738" hangingPunct="0"/>
            <a:endParaRPr lang="es-ES" sz="350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66"/>
          <p:cNvSpPr>
            <a:spLocks noChangeArrowheads="1"/>
          </p:cNvSpPr>
          <p:nvPr/>
        </p:nvSpPr>
        <p:spPr bwMode="auto">
          <a:xfrm>
            <a:off x="2470150" y="2354263"/>
            <a:ext cx="19504025" cy="914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hangingPunct="0"/>
            <a:r>
              <a:rPr lang="es-ES" altLang="es-ES" b="1">
                <a:solidFill>
                  <a:srgbClr val="FF3300"/>
                </a:solidFill>
                <a:cs typeface="Gill Sans Light"/>
              </a:rPr>
              <a:t>Convención de derechos de las personas con discapacidad</a:t>
            </a:r>
            <a:endParaRPr lang="es-ES" b="1">
              <a:solidFill>
                <a:srgbClr val="FF3300"/>
              </a:solidFill>
              <a:cs typeface="Gill Sans Light"/>
            </a:endParaRPr>
          </a:p>
        </p:txBody>
      </p:sp>
      <p:sp>
        <p:nvSpPr>
          <p:cNvPr id="19458" name="Shape 167"/>
          <p:cNvSpPr>
            <a:spLocks noChangeArrowheads="1"/>
          </p:cNvSpPr>
          <p:nvPr/>
        </p:nvSpPr>
        <p:spPr bwMode="auto">
          <a:xfrm>
            <a:off x="4270375" y="5697538"/>
            <a:ext cx="16367125" cy="4546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/>
            <a:r>
              <a:rPr lang="es-ES" altLang="es-ES" b="1">
                <a:solidFill>
                  <a:srgbClr val="000000"/>
                </a:solidFill>
                <a:cs typeface="Gill Sans Light"/>
              </a:rPr>
              <a:t>Derecho a la Accesibilidad:</a:t>
            </a:r>
            <a:r>
              <a:rPr lang="es-ES" altLang="es-ES">
                <a:solidFill>
                  <a:srgbClr val="000000"/>
                </a:solidFill>
                <a:cs typeface="Gill Sans Light"/>
              </a:rPr>
              <a:t> artículo 9</a:t>
            </a:r>
          </a:p>
          <a:p>
            <a:pPr algn="ctr"/>
            <a:endParaRPr lang="es-ES" altLang="es-ES" b="1">
              <a:solidFill>
                <a:srgbClr val="000000"/>
              </a:solidFill>
              <a:cs typeface="Gill Sans Light"/>
            </a:endParaRPr>
          </a:p>
          <a:p>
            <a:pPr algn="ctr"/>
            <a:r>
              <a:rPr lang="es-ES" altLang="es-ES" b="1">
                <a:solidFill>
                  <a:srgbClr val="000000"/>
                </a:solidFill>
                <a:cs typeface="Gill Sans Light"/>
              </a:rPr>
              <a:t>	</a:t>
            </a:r>
            <a:r>
              <a:rPr lang="es-ES" altLang="es-ES">
                <a:solidFill>
                  <a:srgbClr val="000000"/>
                </a:solidFill>
                <a:cs typeface="Gill Sans Light"/>
              </a:rPr>
              <a:t>Para que las personas con discapacidad puedan vivir de forma independiente, hay que garantizar el acceso a todos los lugares y a la información.</a:t>
            </a:r>
          </a:p>
          <a:p>
            <a:pPr algn="ctr" hangingPunct="0"/>
            <a:endParaRPr lang="es-ES" sz="3600">
              <a:solidFill>
                <a:schemeClr val="bg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459" name="0 Imagen" descr="entendib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72175" y="9810750"/>
            <a:ext cx="32369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1246188" y="2897188"/>
            <a:ext cx="21945600" cy="2286000"/>
          </a:xfrm>
        </p:spPr>
        <p:txBody>
          <a:bodyPr/>
          <a:lstStyle/>
          <a:p>
            <a:r>
              <a:rPr lang="es-ES" altLang="es-ES" sz="5500" b="1" smtClean="0">
                <a:solidFill>
                  <a:srgbClr val="FF3300"/>
                </a:solidFill>
                <a:latin typeface="Arial" charset="0"/>
                <a:sym typeface="Gill Sans Light"/>
              </a:rPr>
              <a:t>Convención de derechos de las personas con discapacidad</a:t>
            </a:r>
            <a:r>
              <a:rPr lang="es-ES" sz="5500" b="1" smtClean="0">
                <a:solidFill>
                  <a:srgbClr val="FF3300"/>
                </a:solidFill>
                <a:latin typeface="Arial" charset="0"/>
                <a:sym typeface="Gill Sans Light"/>
              </a:rPr>
              <a:t/>
            </a:r>
            <a:br>
              <a:rPr lang="es-ES" sz="5500" b="1" smtClean="0">
                <a:solidFill>
                  <a:srgbClr val="FF3300"/>
                </a:solidFill>
                <a:latin typeface="Arial" charset="0"/>
                <a:sym typeface="Gill Sans Light"/>
              </a:rPr>
            </a:br>
            <a:endParaRPr lang="es-ES" sz="5500" b="1" smtClean="0">
              <a:solidFill>
                <a:srgbClr val="FF3300"/>
              </a:solidFill>
              <a:latin typeface="Arial" charset="0"/>
              <a:sym typeface="Gill Sans Light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1535113" y="6497638"/>
            <a:ext cx="21945600" cy="90519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ES" altLang="es-ES" sz="5000" b="1" smtClean="0">
                <a:solidFill>
                  <a:srgbClr val="000000"/>
                </a:solidFill>
                <a:latin typeface="Arial" charset="0"/>
              </a:rPr>
              <a:t>Derecho a la Igualdad y no discriminación: </a:t>
            </a:r>
            <a:r>
              <a:rPr lang="es-ES" altLang="es-ES" sz="5000" smtClean="0">
                <a:solidFill>
                  <a:srgbClr val="000000"/>
                </a:solidFill>
                <a:latin typeface="Arial" charset="0"/>
              </a:rPr>
              <a:t>artículo 5</a:t>
            </a:r>
          </a:p>
          <a:p>
            <a:pPr algn="ctr">
              <a:buFont typeface="Arial" charset="0"/>
              <a:buNone/>
            </a:pPr>
            <a:r>
              <a:rPr lang="es-ES" altLang="es-ES" sz="5000" smtClean="0">
                <a:solidFill>
                  <a:srgbClr val="000000"/>
                </a:solidFill>
                <a:latin typeface="Arial" charset="0"/>
              </a:rPr>
              <a:t>Todas las personas son iguales ante la Ley y la discapacidad no es un motivo para discriminar</a:t>
            </a:r>
            <a:r>
              <a:rPr lang="es-ES" altLang="es-ES" smtClean="0">
                <a:solidFill>
                  <a:srgbClr val="000000"/>
                </a:solidFill>
              </a:rPr>
              <a:t> </a:t>
            </a:r>
            <a:br>
              <a:rPr lang="es-ES" altLang="es-ES" smtClean="0">
                <a:solidFill>
                  <a:srgbClr val="000000"/>
                </a:solidFill>
              </a:rPr>
            </a:br>
            <a:r>
              <a:rPr lang="es-ES" altLang="es-ES" b="1" smtClean="0">
                <a:solidFill>
                  <a:srgbClr val="000000"/>
                </a:solidFill>
              </a:rPr>
              <a:t>	</a:t>
            </a:r>
          </a:p>
          <a:p>
            <a:endParaRPr lang="es-ES" smtClean="0"/>
          </a:p>
        </p:txBody>
      </p:sp>
      <p:pic>
        <p:nvPicPr>
          <p:cNvPr id="20483" name="2 Imagen" descr="igualdad_de_oportunidad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80013" y="8802688"/>
            <a:ext cx="4081462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2038350" y="2681288"/>
            <a:ext cx="21945600" cy="2286000"/>
          </a:xfrm>
        </p:spPr>
        <p:txBody>
          <a:bodyPr/>
          <a:lstStyle/>
          <a:p>
            <a:r>
              <a:rPr lang="es-ES" altLang="es-ES" sz="5500" b="1" smtClean="0">
                <a:solidFill>
                  <a:srgbClr val="FF3300"/>
                </a:solidFill>
                <a:latin typeface="Arial" charset="0"/>
                <a:sym typeface="Gill Sans Light"/>
              </a:rPr>
              <a:t>Convención de derechos de las personas con discapacidad</a:t>
            </a:r>
            <a:r>
              <a:rPr lang="es-ES" sz="5500" b="1" smtClean="0">
                <a:solidFill>
                  <a:srgbClr val="FF3300"/>
                </a:solidFill>
                <a:latin typeface="Arial" charset="0"/>
                <a:sym typeface="Gill Sans Light"/>
              </a:rPr>
              <a:t/>
            </a:r>
            <a:br>
              <a:rPr lang="es-ES" sz="5500" b="1" smtClean="0">
                <a:solidFill>
                  <a:srgbClr val="FF3300"/>
                </a:solidFill>
                <a:latin typeface="Arial" charset="0"/>
                <a:sym typeface="Gill Sans Light"/>
              </a:rPr>
            </a:br>
            <a:endParaRPr lang="es-ES" sz="5500" b="1" smtClean="0">
              <a:solidFill>
                <a:srgbClr val="FF3300"/>
              </a:solidFill>
              <a:latin typeface="Arial" charset="0"/>
              <a:sym typeface="Gill Sans Light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390650" y="5921375"/>
            <a:ext cx="21945600" cy="90519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ES" altLang="es-ES" sz="5000" b="1" smtClean="0">
                <a:solidFill>
                  <a:srgbClr val="000000"/>
                </a:solidFill>
                <a:latin typeface="Arial" charset="0"/>
              </a:rPr>
              <a:t>Derecho a la Libertad de expresión, opinión y acceso a   la información</a:t>
            </a:r>
            <a:r>
              <a:rPr lang="es-ES" altLang="es-ES" sz="5000" smtClean="0">
                <a:solidFill>
                  <a:srgbClr val="000000"/>
                </a:solidFill>
                <a:latin typeface="Arial" charset="0"/>
              </a:rPr>
              <a:t>: Artículo 21</a:t>
            </a:r>
          </a:p>
          <a:p>
            <a:pPr algn="ctr">
              <a:buFont typeface="Arial" charset="0"/>
              <a:buNone/>
            </a:pPr>
            <a:r>
              <a:rPr lang="es-ES" altLang="es-ES" sz="5000" smtClean="0">
                <a:solidFill>
                  <a:srgbClr val="000000"/>
                </a:solidFill>
                <a:latin typeface="Arial" charset="0"/>
              </a:rPr>
              <a:t>derecho a expresar sus opiniones con libertad, a comunicarse de la forma que elijan. La información tiene que ser accesible.</a:t>
            </a:r>
            <a:r>
              <a:rPr lang="es-ES" altLang="es-ES" b="1" smtClean="0">
                <a:solidFill>
                  <a:srgbClr val="000000"/>
                </a:solidFill>
              </a:rPr>
              <a:t>	</a:t>
            </a:r>
          </a:p>
          <a:p>
            <a:endParaRPr lang="es-ES" smtClean="0"/>
          </a:p>
        </p:txBody>
      </p:sp>
      <p:pic>
        <p:nvPicPr>
          <p:cNvPr id="21507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8438" y="9305925"/>
            <a:ext cx="34559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62"/>
          <p:cNvSpPr>
            <a:spLocks noChangeArrowheads="1"/>
          </p:cNvSpPr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rgbClr val="C61B13"/>
          </a:solidFill>
          <a:ln w="12700">
            <a:noFill/>
            <a:miter lim="400000"/>
            <a:headEnd/>
            <a:tailEnd/>
          </a:ln>
        </p:spPr>
        <p:txBody>
          <a:bodyPr lIns="71437" tIns="71437" rIns="71437" bIns="71437" anchor="ctr"/>
          <a:lstStyle/>
          <a:p>
            <a:pPr algn="ctr" hangingPunct="0"/>
            <a:endParaRPr lang="es-ES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22530" name="LogoANFAS_icon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8" y="2847975"/>
            <a:ext cx="8594725" cy="8756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2531" name="Shape 164"/>
          <p:cNvSpPr>
            <a:spLocks noChangeArrowheads="1"/>
          </p:cNvSpPr>
          <p:nvPr/>
        </p:nvSpPr>
        <p:spPr bwMode="auto">
          <a:xfrm>
            <a:off x="10602913" y="4632325"/>
            <a:ext cx="12488862" cy="2574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hangingPunct="0"/>
            <a:r>
              <a:rPr lang="es-ES" sz="79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rPr>
              <a:t>Qué es la Accesibilidad Cognitiva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66"/>
          <p:cNvSpPr>
            <a:spLocks noChangeArrowheads="1"/>
          </p:cNvSpPr>
          <p:nvPr/>
        </p:nvSpPr>
        <p:spPr bwMode="auto">
          <a:xfrm>
            <a:off x="2470150" y="2354263"/>
            <a:ext cx="19504025" cy="914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 hangingPunct="0"/>
            <a:r>
              <a:rPr lang="es-ES" altLang="es-ES" b="1">
                <a:solidFill>
                  <a:srgbClr val="FF3300"/>
                </a:solidFill>
                <a:cs typeface="Gill Sans Light"/>
              </a:rPr>
              <a:t>Accesibilidad cognitiva</a:t>
            </a:r>
            <a:endParaRPr lang="es-ES" b="1">
              <a:solidFill>
                <a:srgbClr val="FF3300"/>
              </a:solidFill>
              <a:cs typeface="Gill Sans Light"/>
            </a:endParaRPr>
          </a:p>
        </p:txBody>
      </p:sp>
      <p:sp>
        <p:nvSpPr>
          <p:cNvPr id="23554" name="Shape 167"/>
          <p:cNvSpPr>
            <a:spLocks noChangeArrowheads="1"/>
          </p:cNvSpPr>
          <p:nvPr/>
        </p:nvSpPr>
        <p:spPr bwMode="auto">
          <a:xfrm>
            <a:off x="4270375" y="3846513"/>
            <a:ext cx="16367125" cy="8248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Es la accesibilidad en la forma de conocer, entender y aprender el mundo.</a:t>
            </a:r>
          </a:p>
          <a:p>
            <a:pPr algn="ctr"/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La mayor parte de las barreras cognitivas </a:t>
            </a:r>
          </a:p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que se encuentran las personas </a:t>
            </a:r>
          </a:p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con discapacidad intelectual y del desarrollo,</a:t>
            </a:r>
          </a:p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se relacionan con las dificultades que tienen </a:t>
            </a:r>
          </a:p>
          <a:p>
            <a:pPr algn="ctr"/>
            <a:r>
              <a:rPr lang="es-ES" altLang="es-ES">
                <a:solidFill>
                  <a:srgbClr val="000000"/>
                </a:solidFill>
                <a:cs typeface="Gill Sans Light"/>
              </a:rPr>
              <a:t>para comprender el entorno que les rodea.</a:t>
            </a:r>
          </a:p>
          <a:p>
            <a:pPr algn="ctr"/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SzPct val="100000"/>
            </a:pPr>
            <a:endParaRPr lang="es-ES" altLang="es-ES">
              <a:solidFill>
                <a:srgbClr val="000000"/>
              </a:solidFill>
              <a:cs typeface="Gill Sans Light"/>
            </a:endParaRPr>
          </a:p>
          <a:p>
            <a:pPr algn="ctr" hangingPunct="0"/>
            <a:endParaRPr lang="es-ES" sz="3600">
              <a:solidFill>
                <a:schemeClr val="bg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842</Words>
  <Application>Microsoft Office PowerPoint</Application>
  <PresentationFormat>Personalizado</PresentationFormat>
  <Paragraphs>201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Arial</vt:lpstr>
      <vt:lpstr>Gill Sans Light</vt:lpstr>
      <vt:lpstr>Calibri</vt:lpstr>
      <vt:lpstr>Helvetica Neue</vt:lpstr>
      <vt:lpstr>Wingdings</vt:lpstr>
      <vt:lpstr>American Typewriter</vt:lpstr>
      <vt:lpstr>Roboto Light</vt:lpstr>
      <vt:lpstr>Tema de Office</vt:lpstr>
      <vt:lpstr>Diapositiva 1</vt:lpstr>
      <vt:lpstr>De qué os vamos a hablar</vt:lpstr>
      <vt:lpstr>Diapositiva 3</vt:lpstr>
      <vt:lpstr>Diapositiva 4</vt:lpstr>
      <vt:lpstr>Diapositiva 5</vt:lpstr>
      <vt:lpstr>Convención de derechos de las personas con discapacidad </vt:lpstr>
      <vt:lpstr>Convención de derechos de las personas con discapacidad </vt:lpstr>
      <vt:lpstr>Diapositiva 8</vt:lpstr>
      <vt:lpstr>Diapositiva 9</vt:lpstr>
      <vt:lpstr>Diapositiva 10</vt:lpstr>
      <vt:lpstr>Diapositiva 11</vt:lpstr>
      <vt:lpstr>Diapositiva 12</vt:lpstr>
      <vt:lpstr>Diapositiva 13</vt:lpstr>
      <vt:lpstr>Algunas leyes que hablan de la accesibilidad</vt:lpstr>
      <vt:lpstr>Algunas leyes que hablan de la accesibilidad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MUCHAS GRACIAS A TODOS Y TODAS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s.ganuza</cp:lastModifiedBy>
  <cp:revision>53</cp:revision>
  <dcterms:modified xsi:type="dcterms:W3CDTF">2017-04-11T07:24:35Z</dcterms:modified>
</cp:coreProperties>
</file>